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1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1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6172201" y="1681163"/>
            <a:ext cx="5183190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38" indent="-261249">
              <a:defRPr sz="3200"/>
            </a:lvl2pPr>
            <a:lvl3pPr marL="1219168" indent="-304790">
              <a:defRPr sz="3200"/>
            </a:lvl3pPr>
            <a:lvl4pPr marL="1737316" indent="-365749">
              <a:defRPr sz="3200"/>
            </a:lvl4pPr>
            <a:lvl5pPr marL="2194505" indent="-365749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21"/>
          </p:nvPr>
        </p:nvSpPr>
        <p:spPr>
          <a:xfrm>
            <a:off x="839786" y="2057401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14762"/>
            <a:ext cx="258623" cy="24830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37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37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37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37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37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37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37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37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37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92" marR="0" indent="-228592" algn="l" defTabSz="914377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881" marR="0" indent="-266692" algn="l" defTabSz="914377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07" marR="0" indent="-320031" algn="l" defTabSz="914377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156" marR="0" indent="-355590" algn="l" defTabSz="914377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344" marR="0" indent="-355589" algn="l" defTabSz="914377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531" marR="0" indent="-355589" algn="l" defTabSz="914377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721" marR="0" indent="-355589" algn="l" defTabSz="914377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5910" marR="0" indent="-355589" algn="l" defTabSz="914377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098" marR="0" indent="-355589" algn="l" defTabSz="914377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10"/>
          <p:cNvSpPr txBox="1"/>
          <p:nvPr/>
        </p:nvSpPr>
        <p:spPr>
          <a:xfrm>
            <a:off x="643014196" y="-635121542"/>
            <a:ext cx="1546395" cy="1209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t>QIWI</a:t>
            </a:r>
            <a:br/>
            <a:r>
              <a:t>BLOCKCHAIN</a:t>
            </a:r>
            <a:br/>
            <a:r>
              <a:t>TECHNOLOGIES</a:t>
            </a:r>
            <a:br/>
            <a:endParaRPr/>
          </a:p>
        </p:txBody>
      </p:sp>
      <p:sp>
        <p:nvSpPr>
          <p:cNvPr id="95" name="Прямоугольник 2"/>
          <p:cNvSpPr txBox="1"/>
          <p:nvPr/>
        </p:nvSpPr>
        <p:spPr>
          <a:xfrm>
            <a:off x="1533209" y="3154629"/>
            <a:ext cx="9412600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pc="3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студент-исследователь Медико-стоматологического университета</a:t>
            </a:r>
          </a:p>
        </p:txBody>
      </p:sp>
      <p:grpSp>
        <p:nvGrpSpPr>
          <p:cNvPr id="98" name="Рисунок 8"/>
          <p:cNvGrpSpPr/>
          <p:nvPr/>
        </p:nvGrpSpPr>
        <p:grpSpPr>
          <a:xfrm>
            <a:off x="1342454" y="2951334"/>
            <a:ext cx="9649075" cy="62507"/>
            <a:chOff x="0" y="0"/>
            <a:chExt cx="9649074" cy="62505"/>
          </a:xfrm>
        </p:grpSpPr>
        <p:sp>
          <p:nvSpPr>
            <p:cNvPr id="96" name="Rectangle"/>
            <p:cNvSpPr/>
            <p:nvPr/>
          </p:nvSpPr>
          <p:spPr>
            <a:xfrm rot="10800000" flipH="1">
              <a:off x="0" y="0"/>
              <a:ext cx="9649075" cy="62506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97" name="image1.tif" descr="image1.t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 flipH="1">
              <a:off x="0" y="-1"/>
              <a:ext cx="9649075" cy="625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9" name="Прямоугольник 6"/>
          <p:cNvSpPr txBox="1"/>
          <p:nvPr/>
        </p:nvSpPr>
        <p:spPr>
          <a:xfrm>
            <a:off x="2479228" y="1582463"/>
            <a:ext cx="7171744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>
                <a:solidFill>
                  <a:srgbClr val="3B3838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  <a:r>
              <a:t>Дополнительная профессиональная программа </a:t>
            </a:r>
          </a:p>
          <a:p>
            <a:pPr algn="ctr">
              <a:defRPr sz="2400" b="1">
                <a:solidFill>
                  <a:srgbClr val="3B3838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«Data science: Основы анализа данных»</a:t>
            </a:r>
          </a:p>
        </p:txBody>
      </p:sp>
      <p:pic>
        <p:nvPicPr>
          <p:cNvPr id="100" name="Рисунок 6" descr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878" y="3861048"/>
            <a:ext cx="2562227" cy="2562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9"/>
          <p:cNvSpPr txBox="1"/>
          <p:nvPr/>
        </p:nvSpPr>
        <p:spPr>
          <a:xfrm>
            <a:off x="499954" y="788528"/>
            <a:ext cx="673419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«Data science: Основы анализа данных» </a:t>
            </a:r>
          </a:p>
        </p:txBody>
      </p:sp>
      <p:sp>
        <p:nvSpPr>
          <p:cNvPr id="103" name="TextBox 13"/>
          <p:cNvSpPr txBox="1"/>
          <p:nvPr/>
        </p:nvSpPr>
        <p:spPr>
          <a:xfrm>
            <a:off x="597103" y="1314129"/>
            <a:ext cx="6461290" cy="1148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…основная задача программы заключается </a:t>
            </a:r>
            <a:r>
              <a:rPr i="1"/>
              <a:t>в получении знаний и практических навыков в области анализа и обработки больших массивов данных с использованием инструментов машинного обучения и программного обеспечения на языке Python.</a:t>
            </a:r>
          </a:p>
        </p:txBody>
      </p:sp>
      <p:sp>
        <p:nvSpPr>
          <p:cNvPr id="104" name="TextBox 6"/>
          <p:cNvSpPr txBox="1"/>
          <p:nvPr/>
        </p:nvSpPr>
        <p:spPr>
          <a:xfrm>
            <a:off x="499954" y="2691440"/>
            <a:ext cx="990547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Образовательная траектория – 250 академических часов</a:t>
            </a:r>
          </a:p>
        </p:txBody>
      </p:sp>
      <p:sp>
        <p:nvSpPr>
          <p:cNvPr id="105" name="Скругленный прямоугольник 1"/>
          <p:cNvSpPr/>
          <p:nvPr/>
        </p:nvSpPr>
        <p:spPr>
          <a:xfrm>
            <a:off x="551383" y="3368649"/>
            <a:ext cx="3960442" cy="3156696"/>
          </a:xfrm>
          <a:prstGeom prst="roundRect">
            <a:avLst>
              <a:gd name="adj" fmla="val 16667"/>
            </a:avLst>
          </a:prstGeom>
          <a:solidFill>
            <a:srgbClr val="DEEBF7"/>
          </a:solidFill>
          <a:ln w="12700">
            <a:solidFill>
              <a:srgbClr val="32538F"/>
            </a:solidFill>
            <a:prstDash val="dash"/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108" name="Скругленный прямоугольник 4"/>
          <p:cNvGrpSpPr/>
          <p:nvPr/>
        </p:nvGrpSpPr>
        <p:grpSpPr>
          <a:xfrm>
            <a:off x="1038523" y="4597558"/>
            <a:ext cx="2427064" cy="650239"/>
            <a:chOff x="0" y="0"/>
            <a:chExt cx="2427062" cy="650238"/>
          </a:xfrm>
        </p:grpSpPr>
        <p:sp>
          <p:nvSpPr>
            <p:cNvPr id="106" name="Rounded Rectangle"/>
            <p:cNvSpPr/>
            <p:nvPr/>
          </p:nvSpPr>
          <p:spPr>
            <a:xfrm>
              <a:off x="-1" y="1084"/>
              <a:ext cx="2427064" cy="6480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07" name="Python для анализа данных"/>
            <p:cNvSpPr txBox="1"/>
            <p:nvPr/>
          </p:nvSpPr>
          <p:spPr>
            <a:xfrm>
              <a:off x="83704" y="0"/>
              <a:ext cx="2259653" cy="650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3B3838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Python для анализа данных</a:t>
              </a:r>
            </a:p>
          </p:txBody>
        </p:sp>
      </p:grpSp>
      <p:grpSp>
        <p:nvGrpSpPr>
          <p:cNvPr id="111" name="Скругленный прямоугольник 27"/>
          <p:cNvGrpSpPr/>
          <p:nvPr/>
        </p:nvGrpSpPr>
        <p:grpSpPr>
          <a:xfrm>
            <a:off x="5476502" y="4101789"/>
            <a:ext cx="2427063" cy="648075"/>
            <a:chOff x="0" y="0"/>
            <a:chExt cx="2427062" cy="648073"/>
          </a:xfrm>
        </p:grpSpPr>
        <p:sp>
          <p:nvSpPr>
            <p:cNvPr id="109" name="Rounded Rectangle"/>
            <p:cNvSpPr/>
            <p:nvPr/>
          </p:nvSpPr>
          <p:spPr>
            <a:xfrm>
              <a:off x="-1" y="0"/>
              <a:ext cx="2427064" cy="6480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10" name="Аналитик данных"/>
            <p:cNvSpPr txBox="1"/>
            <p:nvPr/>
          </p:nvSpPr>
          <p:spPr>
            <a:xfrm>
              <a:off x="83704" y="138616"/>
              <a:ext cx="2259653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3B3838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Аналитик данных</a:t>
              </a:r>
            </a:p>
          </p:txBody>
        </p:sp>
      </p:grpSp>
      <p:grpSp>
        <p:nvGrpSpPr>
          <p:cNvPr id="114" name="Скругленный прямоугольник 28"/>
          <p:cNvGrpSpPr/>
          <p:nvPr/>
        </p:nvGrpSpPr>
        <p:grpSpPr>
          <a:xfrm>
            <a:off x="5496569" y="5074596"/>
            <a:ext cx="2427063" cy="648075"/>
            <a:chOff x="0" y="0"/>
            <a:chExt cx="2427062" cy="648073"/>
          </a:xfrm>
        </p:grpSpPr>
        <p:sp>
          <p:nvSpPr>
            <p:cNvPr id="112" name="Rounded Rectangle"/>
            <p:cNvSpPr/>
            <p:nvPr/>
          </p:nvSpPr>
          <p:spPr>
            <a:xfrm>
              <a:off x="-1" y="0"/>
              <a:ext cx="2427064" cy="6480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13" name="ML-специалист"/>
            <p:cNvSpPr txBox="1"/>
            <p:nvPr/>
          </p:nvSpPr>
          <p:spPr>
            <a:xfrm>
              <a:off x="83704" y="138616"/>
              <a:ext cx="2259653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3B3838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ML-специалист</a:t>
              </a:r>
            </a:p>
          </p:txBody>
        </p:sp>
      </p:grpSp>
      <p:grpSp>
        <p:nvGrpSpPr>
          <p:cNvPr id="117" name="Скругленный прямоугольник 29"/>
          <p:cNvGrpSpPr/>
          <p:nvPr/>
        </p:nvGrpSpPr>
        <p:grpSpPr>
          <a:xfrm>
            <a:off x="8843012" y="4618523"/>
            <a:ext cx="2427063" cy="648075"/>
            <a:chOff x="0" y="0"/>
            <a:chExt cx="2427062" cy="648073"/>
          </a:xfrm>
        </p:grpSpPr>
        <p:sp>
          <p:nvSpPr>
            <p:cNvPr id="115" name="Rounded Rectangle"/>
            <p:cNvSpPr/>
            <p:nvPr/>
          </p:nvSpPr>
          <p:spPr>
            <a:xfrm>
              <a:off x="-1" y="0"/>
              <a:ext cx="2427064" cy="6480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16" name="Архитектор данных"/>
            <p:cNvSpPr txBox="1"/>
            <p:nvPr/>
          </p:nvSpPr>
          <p:spPr>
            <a:xfrm>
              <a:off x="83704" y="138616"/>
              <a:ext cx="2259653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3B3838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Архитектор данных</a:t>
              </a:r>
            </a:p>
          </p:txBody>
        </p:sp>
      </p:grpSp>
      <p:pic>
        <p:nvPicPr>
          <p:cNvPr id="118" name="Рисунок 38" descr="Рисунок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70" y="43404"/>
            <a:ext cx="2042743" cy="277504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1" name="Скругленный прямоугольник 31"/>
          <p:cNvGrpSpPr/>
          <p:nvPr/>
        </p:nvGrpSpPr>
        <p:grpSpPr>
          <a:xfrm>
            <a:off x="3973614" y="4618523"/>
            <a:ext cx="1037263" cy="648075"/>
            <a:chOff x="0" y="0"/>
            <a:chExt cx="1037261" cy="648073"/>
          </a:xfrm>
        </p:grpSpPr>
        <p:sp>
          <p:nvSpPr>
            <p:cNvPr id="119" name="Rounded Rectangle"/>
            <p:cNvSpPr/>
            <p:nvPr/>
          </p:nvSpPr>
          <p:spPr>
            <a:xfrm>
              <a:off x="0" y="0"/>
              <a:ext cx="1037262" cy="6480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20" name="Треки"/>
            <p:cNvSpPr txBox="1"/>
            <p:nvPr/>
          </p:nvSpPr>
          <p:spPr>
            <a:xfrm>
              <a:off x="83705" y="138616"/>
              <a:ext cx="869851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3B3838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Треки </a:t>
              </a:r>
            </a:p>
          </p:txBody>
        </p:sp>
      </p:grpSp>
      <p:grpSp>
        <p:nvGrpSpPr>
          <p:cNvPr id="125" name="Группа 34"/>
          <p:cNvGrpSpPr/>
          <p:nvPr/>
        </p:nvGrpSpPr>
        <p:grpSpPr>
          <a:xfrm>
            <a:off x="956423" y="3410291"/>
            <a:ext cx="9454799" cy="372020"/>
            <a:chOff x="0" y="0"/>
            <a:chExt cx="9454798" cy="372019"/>
          </a:xfrm>
        </p:grpSpPr>
        <p:sp>
          <p:nvSpPr>
            <p:cNvPr id="122" name="Прямоугольник 5"/>
            <p:cNvSpPr txBox="1"/>
            <p:nvPr/>
          </p:nvSpPr>
          <p:spPr>
            <a:xfrm>
              <a:off x="-1" y="1181"/>
              <a:ext cx="3105854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b="1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Язык программирования</a:t>
              </a:r>
            </a:p>
          </p:txBody>
        </p:sp>
        <p:sp>
          <p:nvSpPr>
            <p:cNvPr id="123" name="Прямоугольник 32"/>
            <p:cNvSpPr txBox="1"/>
            <p:nvPr/>
          </p:nvSpPr>
          <p:spPr>
            <a:xfrm>
              <a:off x="4681110" y="1181"/>
              <a:ext cx="2094008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b="1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Алгоритмизация</a:t>
              </a:r>
            </a:p>
          </p:txBody>
        </p:sp>
        <p:sp>
          <p:nvSpPr>
            <p:cNvPr id="124" name="Прямоугольник 33"/>
            <p:cNvSpPr txBox="1"/>
            <p:nvPr/>
          </p:nvSpPr>
          <p:spPr>
            <a:xfrm>
              <a:off x="8712968" y="0"/>
              <a:ext cx="741831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b="1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СУБД</a:t>
              </a:r>
            </a:p>
          </p:txBody>
        </p:sp>
      </p:grpSp>
      <p:sp>
        <p:nvSpPr>
          <p:cNvPr id="126" name="Прямая со стрелкой 36"/>
          <p:cNvSpPr/>
          <p:nvPr/>
        </p:nvSpPr>
        <p:spPr>
          <a:xfrm>
            <a:off x="4131457" y="3596137"/>
            <a:ext cx="1460360" cy="2"/>
          </a:xfrm>
          <a:prstGeom prst="line">
            <a:avLst/>
          </a:prstGeom>
          <a:ln w="12700">
            <a:solidFill>
              <a:schemeClr val="accent3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7" name="Прямая со стрелкой 42"/>
          <p:cNvSpPr/>
          <p:nvPr/>
        </p:nvSpPr>
        <p:spPr>
          <a:xfrm flipV="1">
            <a:off x="7788250" y="3594956"/>
            <a:ext cx="1835424" cy="1183"/>
          </a:xfrm>
          <a:prstGeom prst="line">
            <a:avLst/>
          </a:prstGeom>
          <a:ln w="12700">
            <a:solidFill>
              <a:schemeClr val="accent3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8" name="Прямая соединительная линия 50"/>
          <p:cNvSpPr/>
          <p:nvPr/>
        </p:nvSpPr>
        <p:spPr>
          <a:xfrm>
            <a:off x="8451770" y="3305188"/>
            <a:ext cx="2" cy="3071969"/>
          </a:xfrm>
          <a:prstGeom prst="line">
            <a:avLst/>
          </a:prstGeom>
          <a:ln w="12700">
            <a:solidFill>
              <a:schemeClr val="accent3"/>
            </a:solidFill>
            <a:prstDash val="dash"/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9" name="Соединительная линия уступом 55"/>
          <p:cNvSpPr/>
          <p:nvPr/>
        </p:nvSpPr>
        <p:spPr>
          <a:xfrm>
            <a:off x="5016500" y="4941570"/>
            <a:ext cx="473711" cy="455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1582" y="0"/>
                </a:lnTo>
                <a:lnTo>
                  <a:pt x="11582" y="10830"/>
                </a:lnTo>
                <a:lnTo>
                  <a:pt x="10018" y="10830"/>
                </a:lnTo>
                <a:lnTo>
                  <a:pt x="10018" y="21600"/>
                </a:lnTo>
                <a:lnTo>
                  <a:pt x="21600" y="21600"/>
                </a:lnTo>
              </a:path>
            </a:pathLst>
          </a:custGeom>
          <a:ln w="6350">
            <a:solidFill>
              <a:schemeClr val="accent3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30" name="Соединительная линия уступом 56"/>
          <p:cNvSpPr/>
          <p:nvPr/>
        </p:nvSpPr>
        <p:spPr>
          <a:xfrm>
            <a:off x="5016499" y="4424679"/>
            <a:ext cx="453392" cy="516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2101" y="21600"/>
                </a:lnTo>
                <a:lnTo>
                  <a:pt x="12101" y="10827"/>
                </a:lnTo>
                <a:lnTo>
                  <a:pt x="9499" y="10827"/>
                </a:lnTo>
                <a:lnTo>
                  <a:pt x="9499" y="0"/>
                </a:lnTo>
                <a:lnTo>
                  <a:pt x="21600" y="0"/>
                </a:lnTo>
              </a:path>
            </a:pathLst>
          </a:custGeom>
          <a:ln w="6350">
            <a:solidFill>
              <a:schemeClr val="accent3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31" name="Прямая со стрелкой 61"/>
          <p:cNvSpPr/>
          <p:nvPr/>
        </p:nvSpPr>
        <p:spPr>
          <a:xfrm>
            <a:off x="5017394" y="4942559"/>
            <a:ext cx="3819269" cy="1"/>
          </a:xfrm>
          <a:prstGeom prst="line">
            <a:avLst/>
          </a:prstGeom>
          <a:ln w="6350">
            <a:solidFill>
              <a:schemeClr val="accent3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2" name="Прямая со стрелкой 62"/>
          <p:cNvSpPr/>
          <p:nvPr/>
        </p:nvSpPr>
        <p:spPr>
          <a:xfrm>
            <a:off x="3471764" y="4933503"/>
            <a:ext cx="495502" cy="4399"/>
          </a:xfrm>
          <a:prstGeom prst="line">
            <a:avLst/>
          </a:prstGeom>
          <a:ln w="6350">
            <a:solidFill>
              <a:schemeClr val="accent3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u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9"/>
          <p:cNvSpPr txBox="1"/>
          <p:nvPr/>
        </p:nvSpPr>
        <p:spPr>
          <a:xfrm>
            <a:off x="875076" y="369202"/>
            <a:ext cx="10374862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>
                <a:solidFill>
                  <a:srgbClr val="3B3838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  <a:r>
              <a:t>Дополнительная профессиональная программа </a:t>
            </a:r>
          </a:p>
          <a:p>
            <a:pPr algn="ctr">
              <a:defRPr sz="2400" b="1">
                <a:solidFill>
                  <a:srgbClr val="3B3838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«Data science: Основы анализа данных»</a:t>
            </a:r>
          </a:p>
        </p:txBody>
      </p:sp>
      <p:sp>
        <p:nvSpPr>
          <p:cNvPr id="135" name="Прямоугольник 2"/>
          <p:cNvSpPr txBox="1"/>
          <p:nvPr/>
        </p:nvSpPr>
        <p:spPr>
          <a:xfrm>
            <a:off x="901526" y="1565216"/>
            <a:ext cx="1822880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u="sng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Основы анализа</a:t>
            </a:r>
          </a:p>
        </p:txBody>
      </p:sp>
      <p:sp>
        <p:nvSpPr>
          <p:cNvPr id="136" name="Прямоугольник 3"/>
          <p:cNvSpPr txBox="1"/>
          <p:nvPr/>
        </p:nvSpPr>
        <p:spPr>
          <a:xfrm>
            <a:off x="499954" y="1934548"/>
            <a:ext cx="2598000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Математические основы анализа данных</a:t>
            </a:r>
          </a:p>
        </p:txBody>
      </p:sp>
      <p:sp>
        <p:nvSpPr>
          <p:cNvPr id="137" name="Прямоугольник 35"/>
          <p:cNvSpPr txBox="1"/>
          <p:nvPr/>
        </p:nvSpPr>
        <p:spPr>
          <a:xfrm>
            <a:off x="4124571" y="1590974"/>
            <a:ext cx="274263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u="sng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SQL и получение данных</a:t>
            </a:r>
          </a:p>
        </p:txBody>
      </p:sp>
      <p:sp>
        <p:nvSpPr>
          <p:cNvPr id="138" name="Прямоугольник 37"/>
          <p:cNvSpPr txBox="1"/>
          <p:nvPr/>
        </p:nvSpPr>
        <p:spPr>
          <a:xfrm>
            <a:off x="4145767" y="1960304"/>
            <a:ext cx="2428842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СУДБ. Введение в SQL. Сложные SQL-запросы</a:t>
            </a:r>
          </a:p>
        </p:txBody>
      </p:sp>
      <p:sp>
        <p:nvSpPr>
          <p:cNvPr id="139" name="Прямоугольник 38"/>
          <p:cNvSpPr txBox="1"/>
          <p:nvPr/>
        </p:nvSpPr>
        <p:spPr>
          <a:xfrm>
            <a:off x="8743146" y="1590974"/>
            <a:ext cx="1853130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u="sng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Метрики данных</a:t>
            </a:r>
          </a:p>
        </p:txBody>
      </p:sp>
      <p:sp>
        <p:nvSpPr>
          <p:cNvPr id="140" name="Прямоугольник 39"/>
          <p:cNvSpPr txBox="1"/>
          <p:nvPr/>
        </p:nvSpPr>
        <p:spPr>
          <a:xfrm>
            <a:off x="8477809" y="1868461"/>
            <a:ext cx="2416221" cy="73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Метрики данных, используемые в здравоохранении</a:t>
            </a:r>
          </a:p>
        </p:txBody>
      </p:sp>
      <p:sp>
        <p:nvSpPr>
          <p:cNvPr id="141" name="Прямоугольник 40"/>
          <p:cNvSpPr txBox="1"/>
          <p:nvPr/>
        </p:nvSpPr>
        <p:spPr>
          <a:xfrm>
            <a:off x="875077" y="3059669"/>
            <a:ext cx="2236660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u="sng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Статистика в Python</a:t>
            </a:r>
          </a:p>
        </p:txBody>
      </p:sp>
      <p:sp>
        <p:nvSpPr>
          <p:cNvPr id="142" name="Прямоугольник 41"/>
          <p:cNvSpPr txBox="1"/>
          <p:nvPr/>
        </p:nvSpPr>
        <p:spPr>
          <a:xfrm>
            <a:off x="592425" y="3420825"/>
            <a:ext cx="2598000" cy="73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400">
                <a:latin typeface="Tahoma"/>
                <a:ea typeface="Tahoma"/>
                <a:cs typeface="Tahoma"/>
                <a:sym typeface="Tahoma"/>
              </a:defRPr>
            </a:pPr>
            <a:r>
              <a:t>Описательная статистика и разведочный анализ данных с </a:t>
            </a:r>
            <a:r>
              <a: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Python</a:t>
            </a:r>
          </a:p>
        </p:txBody>
      </p:sp>
      <p:sp>
        <p:nvSpPr>
          <p:cNvPr id="143" name="Прямоугольник 43"/>
          <p:cNvSpPr txBox="1"/>
          <p:nvPr/>
        </p:nvSpPr>
        <p:spPr>
          <a:xfrm>
            <a:off x="3837463" y="3059669"/>
            <a:ext cx="3697950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u="sng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Основы разработки приложений</a:t>
            </a:r>
          </a:p>
        </p:txBody>
      </p:sp>
      <p:sp>
        <p:nvSpPr>
          <p:cNvPr id="144" name="Прямоугольник 44"/>
          <p:cNvSpPr txBox="1"/>
          <p:nvPr/>
        </p:nvSpPr>
        <p:spPr>
          <a:xfrm>
            <a:off x="4331794" y="3478789"/>
            <a:ext cx="2428843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400">
                <a:latin typeface="Tahoma"/>
                <a:ea typeface="Tahoma"/>
                <a:cs typeface="Tahoma"/>
                <a:sym typeface="Tahoma"/>
              </a:defRPr>
            </a:pPr>
            <a:r>
              <a:t>Введение в разработку приложений на </a:t>
            </a:r>
            <a:r>
              <a: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Python</a:t>
            </a:r>
          </a:p>
        </p:txBody>
      </p:sp>
      <p:sp>
        <p:nvSpPr>
          <p:cNvPr id="145" name="Прямоугольник 45"/>
          <p:cNvSpPr txBox="1"/>
          <p:nvPr/>
        </p:nvSpPr>
        <p:spPr>
          <a:xfrm>
            <a:off x="8341594" y="3059669"/>
            <a:ext cx="301454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u="sng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Python для анализа данных</a:t>
            </a:r>
          </a:p>
        </p:txBody>
      </p:sp>
      <p:sp>
        <p:nvSpPr>
          <p:cNvPr id="146" name="Прямоугольник 46"/>
          <p:cNvSpPr txBox="1"/>
          <p:nvPr/>
        </p:nvSpPr>
        <p:spPr>
          <a:xfrm>
            <a:off x="8471499" y="3478789"/>
            <a:ext cx="2428843" cy="73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400">
                <a:latin typeface="Tahoma"/>
                <a:ea typeface="Tahoma"/>
                <a:cs typeface="Tahoma"/>
                <a:sym typeface="Tahoma"/>
              </a:defRPr>
            </a:pPr>
            <a:r>
              <a:t>Синтаксис и семантика языка </a:t>
            </a:r>
            <a:r>
              <a: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Python</a:t>
            </a:r>
            <a:r>
              <a:t>. Основные библиотеки</a:t>
            </a:r>
          </a:p>
        </p:txBody>
      </p:sp>
      <p:sp>
        <p:nvSpPr>
          <p:cNvPr id="147" name="Прямоугольник 47"/>
          <p:cNvSpPr txBox="1"/>
          <p:nvPr/>
        </p:nvSpPr>
        <p:spPr>
          <a:xfrm>
            <a:off x="753166" y="4761389"/>
            <a:ext cx="2266239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u="sng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Машинное обучение</a:t>
            </a:r>
          </a:p>
        </p:txBody>
      </p:sp>
      <p:sp>
        <p:nvSpPr>
          <p:cNvPr id="148" name="Прямоугольник 48"/>
          <p:cNvSpPr txBox="1"/>
          <p:nvPr/>
        </p:nvSpPr>
        <p:spPr>
          <a:xfrm>
            <a:off x="517967" y="5145169"/>
            <a:ext cx="2598000" cy="73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Введение в машинное обучение. Обучение с учителем/без учителя</a:t>
            </a:r>
          </a:p>
        </p:txBody>
      </p:sp>
      <p:sp>
        <p:nvSpPr>
          <p:cNvPr id="149" name="Прямоугольник 49"/>
          <p:cNvSpPr txBox="1"/>
          <p:nvPr/>
        </p:nvSpPr>
        <p:spPr>
          <a:xfrm>
            <a:off x="4684655" y="4775837"/>
            <a:ext cx="188650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u="sng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Большие данные</a:t>
            </a:r>
          </a:p>
        </p:txBody>
      </p:sp>
      <p:sp>
        <p:nvSpPr>
          <p:cNvPr id="150" name="Прямоугольник 51"/>
          <p:cNvSpPr txBox="1"/>
          <p:nvPr/>
        </p:nvSpPr>
        <p:spPr>
          <a:xfrm>
            <a:off x="4453147" y="5222081"/>
            <a:ext cx="2428843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Кластеризация. Анализ больших данных</a:t>
            </a:r>
          </a:p>
        </p:txBody>
      </p:sp>
      <p:sp>
        <p:nvSpPr>
          <p:cNvPr id="151" name="Прямоугольник 52"/>
          <p:cNvSpPr txBox="1"/>
          <p:nvPr/>
        </p:nvSpPr>
        <p:spPr>
          <a:xfrm>
            <a:off x="8547579" y="5200887"/>
            <a:ext cx="260378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Итоговая аттестация</a:t>
            </a:r>
          </a:p>
        </p:txBody>
      </p:sp>
      <p:sp>
        <p:nvSpPr>
          <p:cNvPr id="152" name="Стрелка вправо 10"/>
          <p:cNvSpPr/>
          <p:nvPr/>
        </p:nvSpPr>
        <p:spPr>
          <a:xfrm>
            <a:off x="3307033" y="1749880"/>
            <a:ext cx="432050" cy="523222"/>
          </a:xfrm>
          <a:prstGeom prst="rightArrow">
            <a:avLst>
              <a:gd name="adj1" fmla="val 50000"/>
              <a:gd name="adj2" fmla="val 50000"/>
            </a:avLst>
          </a:prstGeom>
          <a:ln w="12700">
            <a:solidFill>
              <a:schemeClr val="accent3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53" name="Стрелка вправо 57"/>
          <p:cNvSpPr/>
          <p:nvPr/>
        </p:nvSpPr>
        <p:spPr>
          <a:xfrm>
            <a:off x="7497346" y="1749880"/>
            <a:ext cx="432050" cy="523222"/>
          </a:xfrm>
          <a:prstGeom prst="rightArrow">
            <a:avLst>
              <a:gd name="adj1" fmla="val 50000"/>
              <a:gd name="adj2" fmla="val 50000"/>
            </a:avLst>
          </a:prstGeom>
          <a:ln w="12700">
            <a:solidFill>
              <a:schemeClr val="accent3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54" name="Стрелка вправо 58"/>
          <p:cNvSpPr/>
          <p:nvPr/>
        </p:nvSpPr>
        <p:spPr>
          <a:xfrm>
            <a:off x="3307034" y="5146109"/>
            <a:ext cx="432050" cy="523222"/>
          </a:xfrm>
          <a:prstGeom prst="rightArrow">
            <a:avLst>
              <a:gd name="adj1" fmla="val 50000"/>
              <a:gd name="adj2" fmla="val 50000"/>
            </a:avLst>
          </a:prstGeom>
          <a:ln w="12700">
            <a:solidFill>
              <a:schemeClr val="accent3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55" name="Стрелка вправо 59"/>
          <p:cNvSpPr/>
          <p:nvPr/>
        </p:nvSpPr>
        <p:spPr>
          <a:xfrm>
            <a:off x="7510250" y="5145168"/>
            <a:ext cx="432050" cy="523222"/>
          </a:xfrm>
          <a:prstGeom prst="rightArrow">
            <a:avLst>
              <a:gd name="adj1" fmla="val 50000"/>
              <a:gd name="adj2" fmla="val 50000"/>
            </a:avLst>
          </a:prstGeom>
          <a:ln w="12700">
            <a:solidFill>
              <a:schemeClr val="accent3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56" name="Стрелка вправо 60"/>
          <p:cNvSpPr/>
          <p:nvPr/>
        </p:nvSpPr>
        <p:spPr>
          <a:xfrm rot="5400000">
            <a:off x="1675401" y="4269308"/>
            <a:ext cx="432050" cy="523222"/>
          </a:xfrm>
          <a:prstGeom prst="rightArrow">
            <a:avLst>
              <a:gd name="adj1" fmla="val 50000"/>
              <a:gd name="adj2" fmla="val 50000"/>
            </a:avLst>
          </a:prstGeom>
          <a:ln w="12700">
            <a:solidFill>
              <a:schemeClr val="accent3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57" name="Стрелка вправо 63"/>
          <p:cNvSpPr/>
          <p:nvPr/>
        </p:nvSpPr>
        <p:spPr>
          <a:xfrm rot="5400000">
            <a:off x="9469896" y="2627626"/>
            <a:ext cx="432050" cy="523222"/>
          </a:xfrm>
          <a:prstGeom prst="rightArrow">
            <a:avLst>
              <a:gd name="adj1" fmla="val 50000"/>
              <a:gd name="adj2" fmla="val 50000"/>
            </a:avLst>
          </a:prstGeom>
          <a:ln w="12700">
            <a:solidFill>
              <a:schemeClr val="accent3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58" name="Стрелка вправо 64"/>
          <p:cNvSpPr/>
          <p:nvPr/>
        </p:nvSpPr>
        <p:spPr>
          <a:xfrm rot="10800000">
            <a:off x="7510250" y="3324900"/>
            <a:ext cx="432050" cy="523222"/>
          </a:xfrm>
          <a:prstGeom prst="rightArrow">
            <a:avLst>
              <a:gd name="adj1" fmla="val 50000"/>
              <a:gd name="adj2" fmla="val 50000"/>
            </a:avLst>
          </a:prstGeom>
          <a:ln w="12700">
            <a:solidFill>
              <a:schemeClr val="accent3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59" name="Стрелка вправо 69"/>
          <p:cNvSpPr/>
          <p:nvPr/>
        </p:nvSpPr>
        <p:spPr>
          <a:xfrm rot="10800000">
            <a:off x="3307034" y="3324900"/>
            <a:ext cx="432050" cy="523222"/>
          </a:xfrm>
          <a:prstGeom prst="rightArrow">
            <a:avLst>
              <a:gd name="adj1" fmla="val 50000"/>
              <a:gd name="adj2" fmla="val 50000"/>
            </a:avLst>
          </a:prstGeom>
          <a:ln w="12700">
            <a:solidFill>
              <a:schemeClr val="accent3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u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Box 9"/>
          <p:cNvSpPr txBox="1"/>
          <p:nvPr/>
        </p:nvSpPr>
        <p:spPr>
          <a:xfrm>
            <a:off x="309069" y="344894"/>
            <a:ext cx="11344669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Преимущества </a:t>
            </a:r>
            <a:r>
              <a: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дополнительной профессиональной программы</a:t>
            </a:r>
            <a:endParaRPr>
              <a:solidFill>
                <a:srgbClr val="3B3838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 sz="2400" b="1">
                <a:solidFill>
                  <a:srgbClr val="3B3838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«Data science: Основы анализа данных»</a:t>
            </a:r>
          </a:p>
        </p:txBody>
      </p:sp>
      <p:sp>
        <p:nvSpPr>
          <p:cNvPr id="162" name="TextBox 28"/>
          <p:cNvSpPr txBox="1"/>
          <p:nvPr/>
        </p:nvSpPr>
        <p:spPr>
          <a:xfrm>
            <a:off x="813898" y="2307296"/>
            <a:ext cx="473309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Х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Выполнение расчетов вручную</a:t>
            </a:r>
          </a:p>
        </p:txBody>
      </p:sp>
      <p:sp>
        <p:nvSpPr>
          <p:cNvPr id="163" name="TextBox 29"/>
          <p:cNvSpPr txBox="1"/>
          <p:nvPr/>
        </p:nvSpPr>
        <p:spPr>
          <a:xfrm>
            <a:off x="813898" y="2825925"/>
            <a:ext cx="473309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Х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Отсутствие возможности автоматизировать рабочие процессы</a:t>
            </a:r>
          </a:p>
        </p:txBody>
      </p:sp>
      <p:sp>
        <p:nvSpPr>
          <p:cNvPr id="164" name="TextBox 30"/>
          <p:cNvSpPr txBox="1"/>
          <p:nvPr/>
        </p:nvSpPr>
        <p:spPr>
          <a:xfrm>
            <a:off x="813898" y="3590774"/>
            <a:ext cx="473309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Х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Отсутствие возможности сложных расчетных моделирования исследований</a:t>
            </a:r>
          </a:p>
        </p:txBody>
      </p:sp>
      <p:sp>
        <p:nvSpPr>
          <p:cNvPr id="165" name="TextBox 31"/>
          <p:cNvSpPr txBox="1"/>
          <p:nvPr/>
        </p:nvSpPr>
        <p:spPr>
          <a:xfrm>
            <a:off x="813898" y="4355623"/>
            <a:ext cx="473309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Х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Отсутствие возможности конвертировать и преобразовывать обрабатываемые данные</a:t>
            </a:r>
          </a:p>
        </p:txBody>
      </p:sp>
      <p:sp>
        <p:nvSpPr>
          <p:cNvPr id="166" name="TextBox 32"/>
          <p:cNvSpPr txBox="1"/>
          <p:nvPr/>
        </p:nvSpPr>
        <p:spPr>
          <a:xfrm>
            <a:off x="813898" y="5120472"/>
            <a:ext cx="473309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Х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Большие затраты по времени на самостоятельный анализ данных</a:t>
            </a:r>
          </a:p>
        </p:txBody>
      </p:sp>
      <p:sp>
        <p:nvSpPr>
          <p:cNvPr id="167" name="TextBox 33"/>
          <p:cNvSpPr txBox="1"/>
          <p:nvPr/>
        </p:nvSpPr>
        <p:spPr>
          <a:xfrm>
            <a:off x="813898" y="5885320"/>
            <a:ext cx="473309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Х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Отсутствие возможности прогнозирования результатов</a:t>
            </a:r>
          </a:p>
        </p:txBody>
      </p:sp>
      <p:sp>
        <p:nvSpPr>
          <p:cNvPr id="168" name="TextBox 34"/>
          <p:cNvSpPr txBox="1"/>
          <p:nvPr/>
        </p:nvSpPr>
        <p:spPr>
          <a:xfrm>
            <a:off x="7293847" y="1499134"/>
            <a:ext cx="347423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Слушатель после курса</a:t>
            </a:r>
          </a:p>
        </p:txBody>
      </p:sp>
      <p:sp>
        <p:nvSpPr>
          <p:cNvPr id="169" name="TextBox 42"/>
          <p:cNvSpPr txBox="1"/>
          <p:nvPr/>
        </p:nvSpPr>
        <p:spPr>
          <a:xfrm>
            <a:off x="6645775" y="2307296"/>
            <a:ext cx="5007964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V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Возможность автоматизировать</a:t>
            </a:r>
            <a:br>
              <a:rPr b="0">
                <a:solidFill>
                  <a:srgbClr val="000000"/>
                </a:solidFill>
              </a:rPr>
            </a:br>
            <a:r>
              <a:rPr b="0">
                <a:solidFill>
                  <a:srgbClr val="000000"/>
                </a:solidFill>
              </a:rPr>
              <a:t>вычислительные процессы</a:t>
            </a:r>
          </a:p>
        </p:txBody>
      </p:sp>
      <p:sp>
        <p:nvSpPr>
          <p:cNvPr id="170" name="TextBox 50"/>
          <p:cNvSpPr txBox="1"/>
          <p:nvPr/>
        </p:nvSpPr>
        <p:spPr>
          <a:xfrm>
            <a:off x="6645775" y="2902481"/>
            <a:ext cx="5007964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V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Возможность автоматизировать рабочие процессы</a:t>
            </a:r>
          </a:p>
        </p:txBody>
      </p:sp>
      <p:sp>
        <p:nvSpPr>
          <p:cNvPr id="171" name="TextBox 53"/>
          <p:cNvSpPr txBox="1"/>
          <p:nvPr/>
        </p:nvSpPr>
        <p:spPr>
          <a:xfrm>
            <a:off x="6645775" y="3597834"/>
            <a:ext cx="5007964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V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Возможность моделирования сложных расчетных исследований</a:t>
            </a:r>
          </a:p>
        </p:txBody>
      </p:sp>
      <p:sp>
        <p:nvSpPr>
          <p:cNvPr id="172" name="TextBox 54"/>
          <p:cNvSpPr txBox="1"/>
          <p:nvPr/>
        </p:nvSpPr>
        <p:spPr>
          <a:xfrm>
            <a:off x="6645775" y="4349761"/>
            <a:ext cx="5007964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V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Возможность быстрого конвертирования и преобразования обрабатываемых данных</a:t>
            </a:r>
          </a:p>
        </p:txBody>
      </p:sp>
      <p:sp>
        <p:nvSpPr>
          <p:cNvPr id="173" name="TextBox 55"/>
          <p:cNvSpPr txBox="1"/>
          <p:nvPr/>
        </p:nvSpPr>
        <p:spPr>
          <a:xfrm>
            <a:off x="6645775" y="5119357"/>
            <a:ext cx="5007964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V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Улучшение и оптимизация</a:t>
            </a:r>
            <a:br>
              <a:rPr b="0">
                <a:solidFill>
                  <a:srgbClr val="000000"/>
                </a:solidFill>
              </a:rPr>
            </a:br>
            <a:r>
              <a:rPr b="0">
                <a:solidFill>
                  <a:srgbClr val="000000"/>
                </a:solidFill>
              </a:rPr>
              <a:t>процесса анализа и обработки </a:t>
            </a:r>
          </a:p>
        </p:txBody>
      </p:sp>
      <p:sp>
        <p:nvSpPr>
          <p:cNvPr id="174" name="TextBox 56"/>
          <p:cNvSpPr txBox="1"/>
          <p:nvPr/>
        </p:nvSpPr>
        <p:spPr>
          <a:xfrm>
            <a:off x="6645775" y="5888876"/>
            <a:ext cx="5007964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V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Возможность прогнозирования результатов исследований</a:t>
            </a:r>
          </a:p>
        </p:txBody>
      </p:sp>
      <p:sp>
        <p:nvSpPr>
          <p:cNvPr id="175" name="Прямая соединительная линия 61"/>
          <p:cNvSpPr/>
          <p:nvPr/>
        </p:nvSpPr>
        <p:spPr>
          <a:xfrm flipH="1">
            <a:off x="6168008" y="1628799"/>
            <a:ext cx="2" cy="5040562"/>
          </a:xfrm>
          <a:prstGeom prst="line">
            <a:avLst/>
          </a:prstGeom>
          <a:ln w="12700">
            <a:solidFill>
              <a:schemeClr val="accent3"/>
            </a:solidFill>
            <a:prstDash val="dash"/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6" name="TextBox 65"/>
          <p:cNvSpPr txBox="1"/>
          <p:nvPr/>
        </p:nvSpPr>
        <p:spPr>
          <a:xfrm>
            <a:off x="1317182" y="1452728"/>
            <a:ext cx="347423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Слушатель до курса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u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9"/>
          <p:cNvSpPr txBox="1"/>
          <p:nvPr/>
        </p:nvSpPr>
        <p:spPr>
          <a:xfrm>
            <a:off x="381079" y="116632"/>
            <a:ext cx="10374862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Дорожная карта</a:t>
            </a:r>
          </a:p>
        </p:txBody>
      </p:sp>
      <p:grpSp>
        <p:nvGrpSpPr>
          <p:cNvPr id="191" name="Схема 2"/>
          <p:cNvGrpSpPr/>
          <p:nvPr/>
        </p:nvGrpSpPr>
        <p:grpSpPr>
          <a:xfrm>
            <a:off x="5653" y="1994232"/>
            <a:ext cx="12180694" cy="1316836"/>
            <a:chOff x="-1" y="7198"/>
            <a:chExt cx="12180693" cy="1316835"/>
          </a:xfrm>
        </p:grpSpPr>
        <p:grpSp>
          <p:nvGrpSpPr>
            <p:cNvPr id="181" name="Group"/>
            <p:cNvGrpSpPr/>
            <p:nvPr/>
          </p:nvGrpSpPr>
          <p:grpSpPr>
            <a:xfrm>
              <a:off x="-1" y="7198"/>
              <a:ext cx="3292083" cy="1316835"/>
              <a:chOff x="-1" y="7198"/>
              <a:chExt cx="3292082" cy="1316834"/>
            </a:xfrm>
          </p:grpSpPr>
          <p:sp>
            <p:nvSpPr>
              <p:cNvPr id="179" name="Chevron"/>
              <p:cNvSpPr/>
              <p:nvPr/>
            </p:nvSpPr>
            <p:spPr>
              <a:xfrm>
                <a:off x="-1" y="7198"/>
                <a:ext cx="3292082" cy="1316834"/>
              </a:xfrm>
              <a:prstGeom prst="chevron">
                <a:avLst>
                  <a:gd name="adj" fmla="val 50000"/>
                </a:avLst>
              </a:prstGeom>
              <a:solidFill>
                <a:schemeClr val="accent2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779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80" name="Подача заявлений в деканат до 30 июня"/>
              <p:cNvSpPr txBox="1"/>
              <p:nvPr/>
            </p:nvSpPr>
            <p:spPr>
              <a:xfrm>
                <a:off x="717089" y="26595"/>
                <a:ext cx="1916576" cy="12780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9336" tIns="29336" rIns="29336" bIns="29336" numCol="1" anchor="ctr">
                <a:spAutoFit/>
              </a:bodyPr>
              <a:lstStyle>
                <a:lvl1pPr algn="ctr" defTabSz="977900">
                  <a:lnSpc>
                    <a:spcPct val="90000"/>
                  </a:lnSpc>
                  <a:spcBef>
                    <a:spcPts val="900"/>
                  </a:spcBef>
                  <a:defRPr sz="2200">
                    <a:solidFill>
                      <a:srgbClr val="FFFFFF"/>
                    </a:solidFill>
                    <a:effectLst>
                      <a:outerShdw blurRad="50800" dist="38100" rotWithShape="0">
                        <a:srgbClr val="000000">
                          <a:alpha val="30127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rPr dirty="0" err="1"/>
                  <a:t>Подача</a:t>
                </a:r>
                <a:r>
                  <a:rPr dirty="0"/>
                  <a:t> </a:t>
                </a:r>
                <a:r>
                  <a:rPr dirty="0" err="1"/>
                  <a:t>заявлений</a:t>
                </a:r>
                <a:r>
                  <a:rPr dirty="0"/>
                  <a:t> в </a:t>
                </a:r>
                <a:r>
                  <a:rPr dirty="0" err="1"/>
                  <a:t>деканат</a:t>
                </a:r>
                <a:r>
                  <a:rPr dirty="0"/>
                  <a:t> </a:t>
                </a:r>
                <a:r>
                  <a:rPr dirty="0" err="1"/>
                  <a:t>до</a:t>
                </a:r>
                <a:r>
                  <a:rPr dirty="0"/>
                  <a:t> </a:t>
                </a:r>
                <a:r>
                  <a:rPr lang="en-US" dirty="0"/>
                  <a:t>15 </a:t>
                </a:r>
                <a:r>
                  <a:rPr lang="ru-RU" dirty="0"/>
                  <a:t>июля</a:t>
                </a:r>
                <a:endParaRPr dirty="0"/>
              </a:p>
            </p:txBody>
          </p:sp>
        </p:grpSp>
        <p:grpSp>
          <p:nvGrpSpPr>
            <p:cNvPr id="184" name="Group"/>
            <p:cNvGrpSpPr/>
            <p:nvPr/>
          </p:nvGrpSpPr>
          <p:grpSpPr>
            <a:xfrm>
              <a:off x="2962869" y="7198"/>
              <a:ext cx="3292083" cy="1316835"/>
              <a:chOff x="-1" y="7198"/>
              <a:chExt cx="3292082" cy="1316834"/>
            </a:xfrm>
          </p:grpSpPr>
          <p:sp>
            <p:nvSpPr>
              <p:cNvPr id="182" name="Chevron"/>
              <p:cNvSpPr/>
              <p:nvPr/>
            </p:nvSpPr>
            <p:spPr>
              <a:xfrm>
                <a:off x="-1" y="7198"/>
                <a:ext cx="3292082" cy="1316834"/>
              </a:xfrm>
              <a:prstGeom prst="chevron">
                <a:avLst>
                  <a:gd name="adj" fmla="val 50000"/>
                </a:avLst>
              </a:prstGeom>
              <a:solidFill>
                <a:schemeClr val="accent3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779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83" name="Регистрация на платформе Иннополис до 10 августа"/>
              <p:cNvSpPr txBox="1"/>
              <p:nvPr/>
            </p:nvSpPr>
            <p:spPr>
              <a:xfrm>
                <a:off x="717090" y="26594"/>
                <a:ext cx="1916575" cy="12780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9336" tIns="29336" rIns="29336" bIns="29336" numCol="1" anchor="ctr">
                <a:spAutoFit/>
              </a:bodyPr>
              <a:lstStyle>
                <a:lvl1pPr algn="ctr" defTabSz="977900">
                  <a:lnSpc>
                    <a:spcPct val="90000"/>
                  </a:lnSpc>
                  <a:spcBef>
                    <a:spcPts val="900"/>
                  </a:spcBef>
                  <a:defRPr sz="2200">
                    <a:solidFill>
                      <a:srgbClr val="FFFFFF"/>
                    </a:solidFill>
                    <a:effectLst>
                      <a:outerShdw blurRad="50800" dist="38100" rotWithShape="0">
                        <a:srgbClr val="000000">
                          <a:alpha val="30127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rPr dirty="0" err="1"/>
                  <a:t>Регистрация</a:t>
                </a:r>
                <a:r>
                  <a:rPr dirty="0"/>
                  <a:t> </a:t>
                </a:r>
                <a:r>
                  <a:rPr dirty="0" err="1"/>
                  <a:t>на</a:t>
                </a:r>
                <a:r>
                  <a:rPr dirty="0"/>
                  <a:t> </a:t>
                </a:r>
                <a:r>
                  <a:rPr dirty="0" err="1"/>
                  <a:t>платформе</a:t>
                </a:r>
                <a:r>
                  <a:rPr dirty="0"/>
                  <a:t> </a:t>
                </a:r>
                <a:r>
                  <a:rPr dirty="0" err="1"/>
                  <a:t>Иннополис</a:t>
                </a:r>
                <a:r>
                  <a:rPr dirty="0"/>
                  <a:t> </a:t>
                </a:r>
                <a:r>
                  <a:rPr dirty="0" err="1"/>
                  <a:t>до</a:t>
                </a:r>
                <a:r>
                  <a:rPr dirty="0"/>
                  <a:t> </a:t>
                </a:r>
                <a:r>
                  <a:rPr lang="ru-RU" dirty="0"/>
                  <a:t>19 сентября</a:t>
                </a:r>
                <a:endParaRPr dirty="0"/>
              </a:p>
            </p:txBody>
          </p:sp>
        </p:grpSp>
        <p:grpSp>
          <p:nvGrpSpPr>
            <p:cNvPr id="187" name="Group"/>
            <p:cNvGrpSpPr/>
            <p:nvPr/>
          </p:nvGrpSpPr>
          <p:grpSpPr>
            <a:xfrm>
              <a:off x="5925741" y="7198"/>
              <a:ext cx="3292082" cy="1316834"/>
              <a:chOff x="0" y="0"/>
              <a:chExt cx="3292080" cy="1316833"/>
            </a:xfrm>
          </p:grpSpPr>
          <p:sp>
            <p:nvSpPr>
              <p:cNvPr id="185" name="Chevron"/>
              <p:cNvSpPr/>
              <p:nvPr/>
            </p:nvSpPr>
            <p:spPr>
              <a:xfrm>
                <a:off x="-1" y="0"/>
                <a:ext cx="3292082" cy="1316834"/>
              </a:xfrm>
              <a:prstGeom prst="chevron">
                <a:avLst>
                  <a:gd name="adj" fmla="val 50000"/>
                </a:avLst>
              </a:prstGeom>
              <a:solidFill>
                <a:schemeClr val="accent4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779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86" name="Начало обучения 1 сентября"/>
              <p:cNvSpPr txBox="1"/>
              <p:nvPr/>
            </p:nvSpPr>
            <p:spPr>
              <a:xfrm>
                <a:off x="717089" y="155904"/>
                <a:ext cx="1916575" cy="10050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9336" tIns="29336" rIns="29336" bIns="29336" numCol="1" anchor="ctr">
                <a:spAutoFit/>
              </a:bodyPr>
              <a:lstStyle>
                <a:lvl1pPr algn="ctr" defTabSz="977900">
                  <a:lnSpc>
                    <a:spcPct val="90000"/>
                  </a:lnSpc>
                  <a:spcBef>
                    <a:spcPts val="900"/>
                  </a:spcBef>
                  <a:defRPr sz="2200">
                    <a:solidFill>
                      <a:srgbClr val="FFFFFF"/>
                    </a:solidFill>
                    <a:effectLst>
                      <a:outerShdw blurRad="50800" dist="38100" rotWithShape="0">
                        <a:srgbClr val="000000">
                          <a:alpha val="30127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rPr dirty="0" err="1"/>
                  <a:t>Начало</a:t>
                </a:r>
                <a:r>
                  <a:rPr dirty="0"/>
                  <a:t> </a:t>
                </a:r>
                <a:r>
                  <a:rPr dirty="0" err="1"/>
                  <a:t>обучения</a:t>
                </a:r>
                <a:r>
                  <a:rPr dirty="0"/>
                  <a:t> </a:t>
                </a:r>
                <a:r>
                  <a:rPr lang="ru-RU"/>
                  <a:t>30</a:t>
                </a:r>
                <a:r>
                  <a:t> </a:t>
                </a:r>
                <a:r>
                  <a:rPr dirty="0" err="1"/>
                  <a:t>сентября</a:t>
                </a:r>
                <a:endParaRPr dirty="0"/>
              </a:p>
            </p:txBody>
          </p:sp>
        </p:grpSp>
        <p:grpSp>
          <p:nvGrpSpPr>
            <p:cNvPr id="190" name="Group"/>
            <p:cNvGrpSpPr/>
            <p:nvPr/>
          </p:nvGrpSpPr>
          <p:grpSpPr>
            <a:xfrm>
              <a:off x="8888611" y="7198"/>
              <a:ext cx="3292081" cy="1316834"/>
              <a:chOff x="0" y="0"/>
              <a:chExt cx="3292080" cy="1316833"/>
            </a:xfrm>
          </p:grpSpPr>
          <p:sp>
            <p:nvSpPr>
              <p:cNvPr id="188" name="Chevron"/>
              <p:cNvSpPr/>
              <p:nvPr/>
            </p:nvSpPr>
            <p:spPr>
              <a:xfrm>
                <a:off x="-1" y="0"/>
                <a:ext cx="3292082" cy="1316834"/>
              </a:xfrm>
              <a:prstGeom prst="chevron">
                <a:avLst>
                  <a:gd name="adj" fmla="val 50000"/>
                </a:avLst>
              </a:prstGeom>
              <a:solidFill>
                <a:schemeClr val="accent5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779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89" name="Входное тестирование до 15 сентября"/>
              <p:cNvSpPr txBox="1"/>
              <p:nvPr/>
            </p:nvSpPr>
            <p:spPr>
              <a:xfrm>
                <a:off x="717090" y="155904"/>
                <a:ext cx="1916575" cy="10050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9336" tIns="29336" rIns="29336" bIns="29336" numCol="1" anchor="ctr">
                <a:spAutoFit/>
              </a:bodyPr>
              <a:lstStyle>
                <a:lvl1pPr algn="ctr" defTabSz="977900">
                  <a:lnSpc>
                    <a:spcPct val="90000"/>
                  </a:lnSpc>
                  <a:spcBef>
                    <a:spcPts val="900"/>
                  </a:spcBef>
                  <a:defRPr sz="2200">
                    <a:solidFill>
                      <a:srgbClr val="FFFFFF"/>
                    </a:solidFill>
                    <a:effectLst>
                      <a:outerShdw blurRad="50800" dist="38100" rotWithShape="0">
                        <a:srgbClr val="000000">
                          <a:alpha val="30127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rPr dirty="0" err="1"/>
                  <a:t>Входное</a:t>
                </a:r>
                <a:r>
                  <a:rPr dirty="0"/>
                  <a:t> </a:t>
                </a:r>
                <a:r>
                  <a:rPr dirty="0" err="1"/>
                  <a:t>тестирование</a:t>
                </a:r>
                <a:r>
                  <a:rPr dirty="0"/>
                  <a:t> </a:t>
                </a:r>
                <a:r>
                  <a:rPr dirty="0" err="1"/>
                  <a:t>до</a:t>
                </a:r>
                <a:r>
                  <a:rPr dirty="0"/>
                  <a:t> </a:t>
                </a:r>
                <a:r>
                  <a:rPr lang="ru-RU" dirty="0"/>
                  <a:t>2</a:t>
                </a:r>
                <a:r>
                  <a:rPr dirty="0"/>
                  <a:t>5 </a:t>
                </a:r>
                <a:r>
                  <a:rPr dirty="0" err="1"/>
                  <a:t>сентября</a:t>
                </a:r>
                <a:endParaRPr dirty="0"/>
              </a:p>
            </p:txBody>
          </p:sp>
        </p:grpSp>
      </p:grpSp>
      <p:pic>
        <p:nvPicPr>
          <p:cNvPr id="192" name="Рисунок 23" descr="Рисунок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364" y="476122"/>
            <a:ext cx="2313734" cy="4558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Рисунок 24" descr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9908" y="191694"/>
            <a:ext cx="995847" cy="1024712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TextBox 3"/>
          <p:cNvSpPr txBox="1"/>
          <p:nvPr/>
        </p:nvSpPr>
        <p:spPr>
          <a:xfrm>
            <a:off x="381080" y="4834838"/>
            <a:ext cx="10374860" cy="62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latin typeface="+mj-lt"/>
                <a:ea typeface="+mj-ea"/>
                <a:cs typeface="+mj-cs"/>
                <a:sym typeface="Calibri"/>
              </a:defRPr>
            </a:pPr>
            <a:r>
              <a:t>О всей дополнительной информации, включая ссылку для регистрации на платформе, результаты  зачисления и т.д. вы будете проинформированы (сайт, e-mail, телефон)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u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Tahoma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avroga avroga</cp:lastModifiedBy>
  <cp:revision>1</cp:revision>
  <dcterms:modified xsi:type="dcterms:W3CDTF">2022-08-08T12:00:25Z</dcterms:modified>
</cp:coreProperties>
</file>