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7" r:id="rId4"/>
    <p:sldId id="276" r:id="rId5"/>
    <p:sldId id="279" r:id="rId6"/>
    <p:sldId id="268" r:id="rId7"/>
    <p:sldId id="277" r:id="rId8"/>
    <p:sldId id="280" r:id="rId9"/>
    <p:sldId id="284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76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405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45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158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446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1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5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56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18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28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67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0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CC251-C2B6-49AC-B068-40399051CD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611E-65EF-4C2E-87C3-541BA24231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53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4904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87" y="202868"/>
            <a:ext cx="1490736" cy="1584989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258011" y="1063388"/>
            <a:ext cx="6191250" cy="40005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Университетская Клиника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99" y="2088107"/>
            <a:ext cx="4139572" cy="2869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09599" y="5278984"/>
            <a:ext cx="4139572" cy="136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врач ГКБ им.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С.И.Спасокукоцкого</a:t>
            </a: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профессор </a:t>
            </a:r>
            <a:r>
              <a:rPr lang="ru-RU" sz="1200" b="1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Торубаров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С.Ф., </a:t>
            </a:r>
            <a:r>
              <a:rPr lang="ru-RU" sz="12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ектор </a:t>
            </a: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МГМСУ им.  А.И. Евдокимова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</a:t>
            </a:r>
            <a:r>
              <a:rPr lang="ru-RU" sz="12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Янушевич</a:t>
            </a: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О.О., руководитель терапевтической Университетской Клиники 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</a:t>
            </a:r>
            <a:r>
              <a:rPr lang="ru-RU" sz="1200" b="1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Вёрткин</a:t>
            </a:r>
            <a:r>
              <a:rPr lang="ru-RU" sz="12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А.Л. (</a:t>
            </a:r>
            <a:r>
              <a:rPr lang="ru-RU" sz="1200" b="1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слева направо)</a:t>
            </a:r>
            <a:endParaRPr lang="ru-RU" sz="12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42253" y="2088107"/>
            <a:ext cx="2923323" cy="10508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 скорой медицинской помощи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28569" y="3380737"/>
            <a:ext cx="2937007" cy="8337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нервных болезней с/ф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14887" y="4539518"/>
            <a:ext cx="2950689" cy="8451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лучевой диагностики с/ф</a:t>
            </a:r>
            <a:endParaRPr lang="ru-RU" sz="14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14887" y="5576392"/>
            <a:ext cx="2950689" cy="10330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en-US" sz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патологической анатомии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л/ф</a:t>
            </a:r>
            <a:endParaRPr lang="ru-RU" sz="14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07160" y="2088107"/>
            <a:ext cx="3010535" cy="10508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</a:t>
            </a:r>
            <a:endParaRPr lang="ru-RU" sz="14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Вёрткин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А.Л.</a:t>
            </a:r>
            <a:endParaRPr lang="ru-RU" sz="1400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112241" y="3380737"/>
            <a:ext cx="3000375" cy="820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</a:t>
            </a:r>
            <a:endParaRPr lang="ru-RU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</a:t>
            </a:r>
            <a:r>
              <a:rPr lang="ru-RU" sz="1400" b="1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Пирадов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М.А.</a:t>
            </a:r>
            <a:endParaRPr lang="ru-RU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131292" y="4539519"/>
            <a:ext cx="2962275" cy="832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</a:t>
            </a:r>
            <a:endParaRPr lang="ru-RU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Лежнев Д.А.</a:t>
            </a:r>
            <a:endParaRPr lang="ru-RU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31292" y="5576393"/>
            <a:ext cx="2962275" cy="1015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Заведующий кафедрой</a:t>
            </a:r>
            <a:endParaRPr lang="ru-RU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</a:t>
            </a:r>
            <a:r>
              <a:rPr lang="ru-RU" sz="1400" b="1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Зайратьянц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О.В.</a:t>
            </a:r>
            <a:endParaRPr lang="ru-RU" sz="1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0798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963886" y="2186524"/>
            <a:ext cx="6662057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Научно-просветительская </a:t>
            </a:r>
            <a:r>
              <a:rPr lang="ru-RU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издательская </a:t>
            </a: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деятельность:</a:t>
            </a:r>
            <a:endParaRPr lang="ru-RU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Издаются пособия</a:t>
            </a:r>
            <a:r>
              <a:rPr lang="ru-RU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: «Как посмотреть больного за 12 минут», «Основные симптомы и синдромы в практике амбулаторного врача, «Оптимизация амбулаторного приема» и «Пропедевтика внутренних болезней». Всего выпущено более 50 </a:t>
            </a: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пособий;</a:t>
            </a:r>
            <a:endParaRPr lang="ru-RU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Изданы алгоритмы диагностики и лечения заболеваний внутренних органов. Всего выпущено более 30 </a:t>
            </a: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алгоритмов;</a:t>
            </a:r>
            <a:endParaRPr lang="ru-RU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Подготовлено более 100 </a:t>
            </a: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презентаций.</a:t>
            </a:r>
            <a:endParaRPr lang="ru-RU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9" t="33228" r="22534" b="24868"/>
          <a:stretch/>
        </p:blipFill>
        <p:spPr>
          <a:xfrm>
            <a:off x="456006" y="2186524"/>
            <a:ext cx="2205876" cy="2356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86" t="37249" r="23287" b="19788"/>
          <a:stretch/>
        </p:blipFill>
        <p:spPr>
          <a:xfrm>
            <a:off x="2251108" y="3620459"/>
            <a:ext cx="2320891" cy="26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492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6" t="24127" r="12751" b="18306"/>
          <a:stretch/>
        </p:blipFill>
        <p:spPr>
          <a:xfrm>
            <a:off x="7141029" y="1936328"/>
            <a:ext cx="1666278" cy="2490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229" y="2196650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Культурно-просветительская деятельность:</a:t>
            </a:r>
            <a:endParaRPr lang="ru-RU" sz="2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Подготовлены </a:t>
            </a:r>
            <a:r>
              <a:rPr lang="ru-RU" sz="2400" dirty="0" err="1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видеопрезентации</a:t>
            </a:r>
            <a:r>
              <a:rPr lang="ru-RU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о русской терапевтической </a:t>
            </a:r>
            <a:r>
              <a:rPr lang="ru-RU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школе;</a:t>
            </a:r>
            <a:endParaRPr lang="ru-RU" sz="2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Проведены медицинские спектакли-ремейки по произведениям классики русской литературы с участием профессиональных </a:t>
            </a:r>
            <a:r>
              <a:rPr lang="ru-RU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актеров;</a:t>
            </a:r>
            <a:endParaRPr lang="ru-RU" sz="24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Запущен </a:t>
            </a:r>
            <a:r>
              <a:rPr lang="ru-RU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проект «Терапевт и журналист: воспоминания о будущем</a:t>
            </a:r>
            <a:r>
              <a:rPr lang="ru-RU" sz="24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». </a:t>
            </a:r>
            <a:r>
              <a:rPr lang="ru-RU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50" t="13122" r="12752" b="27619"/>
          <a:stretch/>
        </p:blipFill>
        <p:spPr>
          <a:xfrm>
            <a:off x="9606557" y="1980092"/>
            <a:ext cx="1838332" cy="2402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416" y="4807177"/>
            <a:ext cx="2619375" cy="174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029" y="4883376"/>
            <a:ext cx="1917308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03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3629" y="2510364"/>
            <a:ext cx="5065583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Организационная работа:</a:t>
            </a:r>
            <a:endParaRPr lang="ru-RU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Создано мобильное приложение «Амбулаторный врач</a:t>
            </a: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»;</a:t>
            </a:r>
            <a:endParaRPr lang="ru-RU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Проведены рабочие совещания с руководителями университетов и университетских клиник страны по совершенствованию поликлинической </a:t>
            </a: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службы;</a:t>
            </a:r>
            <a:endParaRPr lang="ru-RU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Проведен Консенсус по ведению больных с болью в спине в общей врачебной </a:t>
            </a:r>
            <a:r>
              <a:rPr lang="ru-RU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практике и др.</a:t>
            </a:r>
            <a:endParaRPr lang="ru-RU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63"/>
          <a:stretch/>
        </p:blipFill>
        <p:spPr>
          <a:xfrm>
            <a:off x="9269543" y="3034407"/>
            <a:ext cx="2219194" cy="26152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42" b="39122"/>
          <a:stretch/>
        </p:blipFill>
        <p:spPr>
          <a:xfrm>
            <a:off x="6008914" y="2312765"/>
            <a:ext cx="3060927" cy="26152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8616" y="4778148"/>
            <a:ext cx="2674127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11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89600" y="2199811"/>
            <a:ext cx="6096000" cy="40811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latin typeface="Comic Sans MS" panose="030F0702030302020204" pitchFamily="66" charset="0"/>
              </a:rPr>
              <a:t>Коллектив кафедры хорошо известен за рубежом благодаря публикациям, многочисленным профессиональным контактам, организации обменов между врачами разных стран, участию в работе крупнейших всемирных и европейских конференций. Активно ведется и международная деятельность. </a:t>
            </a:r>
            <a:r>
              <a:rPr lang="ru-RU" altLang="ru-RU" dirty="0" smtClean="0">
                <a:latin typeface="Comic Sans MS" panose="030F0702030302020204" pitchFamily="66" charset="0"/>
              </a:rPr>
              <a:t>Профессор </a:t>
            </a:r>
            <a:r>
              <a:rPr lang="ru-RU" altLang="ru-RU" smtClean="0">
                <a:latin typeface="Comic Sans MS" panose="030F0702030302020204" pitchFamily="66" charset="0"/>
              </a:rPr>
              <a:t>Вёрткин</a:t>
            </a:r>
            <a:r>
              <a:rPr lang="ru-RU" altLang="ru-RU" dirty="0" smtClean="0">
                <a:latin typeface="Comic Sans MS" panose="030F0702030302020204" pitchFamily="66" charset="0"/>
              </a:rPr>
              <a:t> </a:t>
            </a:r>
            <a:r>
              <a:rPr lang="ru-RU" altLang="ru-RU" dirty="0">
                <a:latin typeface="Comic Sans MS" panose="030F0702030302020204" pitchFamily="66" charset="0"/>
              </a:rPr>
              <a:t>А.Л. неоднократно представлял материалы руководимым им ННПОСМП и МОСИВИ на конгрессах в Лиссабоне, Варшаве, Вене, Берлине и др.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latin typeface="Comic Sans MS" panose="030F0702030302020204" pitchFamily="66" charset="0"/>
              </a:rPr>
              <a:t>Сегодня кафедра </a:t>
            </a:r>
            <a:r>
              <a:rPr lang="ru-RU" altLang="ru-RU" dirty="0" smtClean="0">
                <a:latin typeface="Comic Sans MS" panose="030F0702030302020204" pitchFamily="66" charset="0"/>
              </a:rPr>
              <a:t>терапии, клинической фармакологии и скорой медицинской помощи </a:t>
            </a:r>
            <a:r>
              <a:rPr lang="ru-RU" altLang="ru-RU" dirty="0">
                <a:latin typeface="Comic Sans MS" panose="030F0702030302020204" pitchFamily="66" charset="0"/>
              </a:rPr>
              <a:t>– это коллектив единомышленников, высокообразованных клиницистов и педагогов. Главным в ее деятельности является сохранение традиций </a:t>
            </a:r>
            <a:r>
              <a:rPr lang="ru-RU" altLang="ru-RU" dirty="0" smtClean="0">
                <a:latin typeface="Comic Sans MS" panose="030F0702030302020204" pitchFamily="66" charset="0"/>
              </a:rPr>
              <a:t>клиник, </a:t>
            </a:r>
            <a:r>
              <a:rPr lang="ru-RU" altLang="ru-RU" dirty="0">
                <a:latin typeface="Comic Sans MS" panose="030F0702030302020204" pitchFamily="66" charset="0"/>
              </a:rPr>
              <a:t>памяти о выдающихся деятелях медицины, заложивших эти традиции, дальнейшее развитие клинической базы</a:t>
            </a:r>
          </a:p>
        </p:txBody>
      </p:sp>
      <p:pic>
        <p:nvPicPr>
          <p:cNvPr id="10" name="Рисунок 9" descr="http://www.msmsu.ru/userdata/manual/images/fac/mejfac/kaf/laza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03" y="2199811"/>
            <a:ext cx="1296891" cy="1677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msmsu.ru/userdata/manual/images/fac/mejfac/kaf/zeleni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6474" y="2648917"/>
            <a:ext cx="1403979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msmsu.ru/userdata/manual/images/fac/mejfac/kaf/presnyako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620" y="3876877"/>
            <a:ext cx="1412726" cy="203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msmsu.ru/userdata/manual/images/fac/mejfac/kaf/zharo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8346" y="4489606"/>
            <a:ext cx="1519997" cy="20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Documents and Settings\1\Рабочий стол\091120119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31" t="6114" r="25497" b="6760"/>
          <a:stretch>
            <a:fillRect/>
          </a:stretch>
        </p:blipFill>
        <p:spPr bwMode="auto">
          <a:xfrm>
            <a:off x="592499" y="4743537"/>
            <a:ext cx="1330807" cy="185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C:\Documents and Settings\1\Рабочий стол\091120119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91" t="1205" r="27185" b="4742"/>
          <a:stretch>
            <a:fillRect/>
          </a:stretch>
        </p:blipFill>
        <p:spPr bwMode="auto">
          <a:xfrm>
            <a:off x="3792879" y="2191022"/>
            <a:ext cx="1635463" cy="168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077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53887" y="1911287"/>
            <a:ext cx="500943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КЛИНИЧЕСКИЕ </a:t>
            </a:r>
            <a:r>
              <a:rPr lang="ru-RU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БАЗА </a:t>
            </a:r>
            <a:r>
              <a:rPr lang="ru-RU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КАФЕДРЫ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 descr="http://severstolici.ru/upload/resize_cache/iblock/bcf/300_0_1/bcf7b06e821c0a5a45ecd28b455dba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724" y="2412317"/>
            <a:ext cx="3692430" cy="1978324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739922" y="4764367"/>
            <a:ext cx="4815244" cy="1784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ГКБ им. С.И. </a:t>
            </a:r>
            <a:r>
              <a:rPr lang="ru-RU" sz="1400" b="1" dirty="0" err="1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Спасокукоцкого</a:t>
            </a: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(бывшая ГКБ №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50) является </a:t>
            </a: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базой кафедры с 1965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года.</a:t>
            </a:r>
            <a:r>
              <a:rPr lang="en-US" sz="1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крупное многопрофильное учреждение здравоохранения 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г.Москвы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820 коек,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включающее стационар </a:t>
            </a:r>
            <a:r>
              <a:rPr lang="ru-RU" sz="14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(22 отделения), КДЦ (8 отделений) и филиал Родильный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дом.</a:t>
            </a:r>
            <a:endParaRPr lang="ru-RU" sz="1400" b="1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64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562065" y="2198852"/>
            <a:ext cx="8379725" cy="4447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Вёрткин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 Аркадий Львович – доктор медицинских наук, профессор, заведующий кафедрой терапии, клинической фармакологии и скорой медицинской помощи МГМСУ. Заслуженный деятель науки РФ, лауреат премий Совета Министров СССР и Мэрии Москвы, Президент Национального научно-практического общества скорой медицинской помощи и Международного общества по изучению возрастной инволюции,  главный редактор рецензируемого журнала «Врач скорой медицинской помощи» и научно-практического журнала «Неотложная терапия», заместитель главного редактора рецензируемого журнала «Кардиоваскулярная терапия и профилактика». </a:t>
            </a:r>
            <a:r>
              <a:rPr lang="ru-RU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Член 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международных и российских научных обществ, член Президиума Всероссийского общества терапевтов. Является автором более 1000 научных трудов, 20 монографий, 14 методических рекомендации, 4 изобретений. Под его руководством защищены 15 докторских и 125 кандидатских диссертаций.</a:t>
            </a:r>
          </a:p>
          <a:p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А.Л. </a:t>
            </a:r>
            <a:r>
              <a:rPr lang="ru-RU" sz="1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Вёрткин</a:t>
            </a:r>
            <a:r>
              <a:rPr lang="ru-RU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– врач 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в</a:t>
            </a:r>
            <a:r>
              <a:rPr lang="ru-RU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ысшей 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категории, в течение 12 лет </a:t>
            </a:r>
            <a:r>
              <a:rPr lang="ru-RU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параллельно с работой 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на кафедре заведовал терапевтическим отделением в 50 городской клинической </a:t>
            </a:r>
            <a:r>
              <a:rPr lang="ru-RU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больнице.    </a:t>
            </a:r>
            <a:endParaRPr lang="ru-RU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За заслуги в деле медицинского и фармацевтического просвещения А.Л. </a:t>
            </a:r>
            <a:r>
              <a:rPr lang="ru-RU" sz="1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Вёрткин</a:t>
            </a:r>
            <a:r>
              <a:rPr lang="ru-RU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удостоен диплома «Ученый-просветитель года», награжден Почетными грамотами Министра здравоохранения и социального развития РФ и медалями.</a:t>
            </a:r>
          </a:p>
          <a:p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Под руководством А.Л. </a:t>
            </a:r>
            <a:r>
              <a:rPr lang="ru-RU" sz="1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Вёрткина</a:t>
            </a:r>
            <a:r>
              <a:rPr lang="ru-RU" sz="1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Comic Sans MS" panose="030F0702030302020204" pitchFamily="66" charset="0"/>
              </a:rPr>
              <a:t>были организованы более 20 крупных международных форумов по актуальным проблемам медицины.	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445" y="2280937"/>
            <a:ext cx="2538483" cy="32277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41445" y="5721965"/>
            <a:ext cx="2661313" cy="9239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</a:t>
            </a:r>
            <a:r>
              <a:rPr lang="ru-RU" sz="1200" b="1" dirty="0" err="1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Вёрткин</a:t>
            </a:r>
            <a:r>
              <a:rPr lang="ru-RU" sz="12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Аркадий </a:t>
            </a:r>
            <a:r>
              <a:rPr lang="ru-RU" sz="1200" b="1" dirty="0" smtClean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Львович</a:t>
            </a:r>
            <a:endParaRPr lang="ru-RU" sz="1200" b="1" dirty="0">
              <a:solidFill>
                <a:schemeClr val="tx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722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4149" y="2161306"/>
            <a:ext cx="6305266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</a:pP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</a:rPr>
              <a:t>На кафедре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терапии, клинической фармакологии и скорой медицинской помощи проходят 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</a:rPr>
              <a:t>обучение студенты лечебного факультета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шестого курса очной и очно-заочной формы обучения, студенты 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</a:rPr>
              <a:t>стоматологического факультета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четвертого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курса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очной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формы 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</a:rPr>
              <a:t>обучения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</a:rPr>
              <a:t>по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программе </a:t>
            </a:r>
            <a:r>
              <a:rPr lang="ru-RU" dirty="0" smtClean="0">
                <a:latin typeface="Comic Sans MS" panose="030F0702030302020204" pitchFamily="66" charset="0"/>
              </a:rPr>
              <a:t>составленной </a:t>
            </a:r>
            <a:r>
              <a:rPr lang="ru-RU" dirty="0">
                <a:latin typeface="Comic Sans MS" panose="030F0702030302020204" pitchFamily="66" charset="0"/>
              </a:rPr>
              <a:t>на основе требований Федерального государственного образовательного стандарта высшего образования </a:t>
            </a:r>
            <a:r>
              <a:rPr lang="ru-RU" dirty="0" err="1">
                <a:latin typeface="Comic Sans MS" panose="030F0702030302020204" pitchFamily="66" charset="0"/>
              </a:rPr>
              <a:t>Минздравсоцразвития</a:t>
            </a:r>
            <a:r>
              <a:rPr lang="ru-RU" dirty="0">
                <a:latin typeface="Comic Sans MS" panose="030F0702030302020204" pitchFamily="66" charset="0"/>
              </a:rPr>
              <a:t> РФ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. </a:t>
            </a:r>
          </a:p>
          <a:p>
            <a:pPr indent="431800" algn="just">
              <a:spcAft>
                <a:spcPts val="0"/>
              </a:spcAft>
            </a:pP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С </a:t>
            </a:r>
            <a:r>
              <a:rPr lang="ru-RU" dirty="0">
                <a:latin typeface="Comic Sans MS" panose="030F0702030302020204" pitchFamily="66" charset="0"/>
                <a:ea typeface="Times New Roman" panose="02020603050405020304" pitchFamily="18" charset="0"/>
              </a:rPr>
              <a:t>2008 года кафедра занимается подготовкой  специалистов по специальности «Лечебное дело», квалификация -  фельдшер в соответствии с Государственным образовательным стандартом среднего профессионального </a:t>
            </a:r>
            <a:r>
              <a:rPr lang="ru-RU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образования.</a:t>
            </a:r>
            <a:endParaRPr lang="ru-RU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4131" y="2161307"/>
            <a:ext cx="2743200" cy="23151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557"/>
          <a:stretch/>
        </p:blipFill>
        <p:spPr>
          <a:xfrm>
            <a:off x="8816453" y="4033913"/>
            <a:ext cx="2947917" cy="23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860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9289" y="214314"/>
            <a:ext cx="8353425" cy="981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Программа клинико-морфологического анализа летальных исходов больных терапевтического профиля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334693" y="1236138"/>
            <a:ext cx="2162444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Comic Sans MS" panose="030F0702030302020204" pitchFamily="66" charset="0"/>
              </a:rPr>
              <a:t>Летальный </a:t>
            </a:r>
          </a:p>
          <a:p>
            <a:pPr algn="ctr" eaLnBrk="1" hangingPunct="1"/>
            <a:r>
              <a:rPr lang="ru-RU" altLang="ru-RU" dirty="0">
                <a:latin typeface="Comic Sans MS" panose="030F0702030302020204" pitchFamily="66" charset="0"/>
              </a:rPr>
              <a:t>исход больного </a:t>
            </a:r>
          </a:p>
          <a:p>
            <a:pPr algn="ctr" eaLnBrk="1" hangingPunct="1"/>
            <a:r>
              <a:rPr lang="ru-RU" altLang="ru-RU" dirty="0">
                <a:latin typeface="Comic Sans MS" panose="030F0702030302020204" pitchFamily="66" charset="0"/>
              </a:rPr>
              <a:t>терапевтического </a:t>
            </a:r>
          </a:p>
          <a:p>
            <a:pPr algn="ctr" eaLnBrk="1" hangingPunct="1"/>
            <a:r>
              <a:rPr lang="ru-RU" altLang="ru-RU" dirty="0">
                <a:latin typeface="Comic Sans MS" panose="030F0702030302020204" pitchFamily="66" charset="0"/>
              </a:rPr>
              <a:t>профиля</a:t>
            </a: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3821617" y="1278758"/>
            <a:ext cx="3186099" cy="14779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latin typeface="Comic Sans MS" panose="030F0702030302020204" pitchFamily="66" charset="0"/>
              </a:rPr>
              <a:t>Доклад на утренней конференции</a:t>
            </a:r>
          </a:p>
          <a:p>
            <a:pPr algn="ctr"/>
            <a:r>
              <a:rPr lang="ru-RU" altLang="ru-RU" dirty="0">
                <a:latin typeface="Comic Sans MS" panose="030F0702030302020204" pitchFamily="66" charset="0"/>
              </a:rPr>
              <a:t>+</a:t>
            </a:r>
          </a:p>
          <a:p>
            <a:pPr algn="ctr"/>
            <a:r>
              <a:rPr lang="ru-RU" altLang="ru-RU" dirty="0">
                <a:latin typeface="Comic Sans MS" panose="030F0702030302020204" pitchFamily="66" charset="0"/>
              </a:rPr>
              <a:t>заключительный </a:t>
            </a:r>
          </a:p>
          <a:p>
            <a:pPr algn="ctr"/>
            <a:r>
              <a:rPr lang="ru-RU" altLang="ru-RU" dirty="0">
                <a:latin typeface="Comic Sans MS" panose="030F0702030302020204" pitchFamily="66" charset="0"/>
              </a:rPr>
              <a:t>клинический диагноз</a:t>
            </a: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3838402" y="5148235"/>
            <a:ext cx="3169314" cy="1477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Comic Sans MS" panose="030F0702030302020204" pitchFamily="66" charset="0"/>
              </a:rPr>
              <a:t>Аутопсия</a:t>
            </a:r>
            <a:r>
              <a:rPr lang="en-US" altLang="ru-RU" dirty="0">
                <a:latin typeface="Comic Sans MS" panose="030F0702030302020204" pitchFamily="66" charset="0"/>
              </a:rPr>
              <a:t> c </a:t>
            </a:r>
            <a:r>
              <a:rPr lang="ru-RU" altLang="ru-RU" dirty="0">
                <a:latin typeface="Comic Sans MS" panose="030F0702030302020204" pitchFamily="66" charset="0"/>
              </a:rPr>
              <a:t>ведением видео протокола на цифровом носителе и создание </a:t>
            </a:r>
          </a:p>
          <a:p>
            <a:pPr algn="ctr" eaLnBrk="1" hangingPunct="1"/>
            <a:r>
              <a:rPr lang="ru-RU" altLang="ru-RU" dirty="0">
                <a:latin typeface="Comic Sans MS" panose="030F0702030302020204" pitchFamily="66" charset="0"/>
              </a:rPr>
              <a:t>электронного атласа</a:t>
            </a:r>
          </a:p>
        </p:txBody>
      </p:sp>
      <p:sp>
        <p:nvSpPr>
          <p:cNvPr id="20487" name="Стрелка вправо 11"/>
          <p:cNvSpPr>
            <a:spLocks noChangeArrowheads="1"/>
          </p:cNvSpPr>
          <p:nvPr/>
        </p:nvSpPr>
        <p:spPr bwMode="auto">
          <a:xfrm>
            <a:off x="2580878" y="1527792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0489" name="Стрелка вправо 15"/>
          <p:cNvSpPr>
            <a:spLocks noChangeArrowheads="1"/>
          </p:cNvSpPr>
          <p:nvPr/>
        </p:nvSpPr>
        <p:spPr bwMode="auto">
          <a:xfrm rot="10800000">
            <a:off x="2635923" y="552710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811"/>
          <a:stretch/>
        </p:blipFill>
        <p:spPr>
          <a:xfrm>
            <a:off x="3838402" y="2832935"/>
            <a:ext cx="3169313" cy="2084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110" y="2529599"/>
            <a:ext cx="2211536" cy="151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94" y="3620644"/>
            <a:ext cx="2162444" cy="14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318010" y="5172951"/>
            <a:ext cx="2162444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Comic Sans MS" panose="030F0702030302020204" pitchFamily="66" charset="0"/>
              </a:rPr>
              <a:t>Клинико-анатомический </a:t>
            </a:r>
          </a:p>
          <a:p>
            <a:pPr algn="ctr" eaLnBrk="1" hangingPunct="1"/>
            <a:r>
              <a:rPr lang="ru-RU" altLang="ru-RU" dirty="0">
                <a:latin typeface="Comic Sans MS" panose="030F0702030302020204" pitchFamily="66" charset="0"/>
              </a:rPr>
              <a:t>разбор на утренней конференции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06269" y="1336203"/>
            <a:ext cx="3985145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dirty="0">
                <a:latin typeface="Comic Sans MS" panose="030F0702030302020204" pitchFamily="66" charset="0"/>
              </a:rPr>
              <a:t>Главным в деятельности кафедры 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терапии, клинической фармакологии и скорой медицинской помощи является </a:t>
            </a:r>
            <a:r>
              <a:rPr lang="ru-RU" altLang="ru-RU" sz="2000" dirty="0">
                <a:latin typeface="Comic Sans MS" panose="030F0702030302020204" pitchFamily="66" charset="0"/>
              </a:rPr>
              <a:t>обеспечение и руководство лечебной работой терапевтической клиники ГКБ </a:t>
            </a:r>
            <a:r>
              <a:rPr lang="ru-RU" sz="2000" dirty="0">
                <a:latin typeface="Comic Sans MS" panose="030F0702030302020204" pitchFamily="66" charset="0"/>
              </a:rPr>
              <a:t>им. С.И. </a:t>
            </a:r>
            <a:r>
              <a:rPr lang="ru-RU" sz="2000" dirty="0" err="1" smtClean="0">
                <a:latin typeface="Comic Sans MS" panose="030F0702030302020204" pitchFamily="66" charset="0"/>
              </a:rPr>
              <a:t>Спасокукоцкого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. </a:t>
            </a:r>
            <a:r>
              <a:rPr lang="ru-RU" altLang="ru-RU" sz="2000" dirty="0">
                <a:latin typeface="Comic Sans MS" panose="030F0702030302020204" pitchFamily="66" charset="0"/>
              </a:rPr>
              <a:t>Это – ежедневные конференции, консультации и обходы, консилиумы и дежурства, научно-практические конференции и заседания терапевтической ПИЛИ. Наиболее опытные сотрудники кафедры заведуют отделениями больницы. </a:t>
            </a:r>
          </a:p>
        </p:txBody>
      </p:sp>
    </p:spTree>
    <p:extLst>
      <p:ext uri="{BB962C8B-B14F-4D97-AF65-F5344CB8AC3E}">
        <p14:creationId xmlns:p14="http://schemas.microsoft.com/office/powerpoint/2010/main" xmlns="" val="17297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303" y="2488106"/>
            <a:ext cx="5918579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Comic Sans MS" panose="030F0702030302020204" pitchFamily="66" charset="0"/>
              </a:rPr>
              <a:t>Кафедра терапии, клинической фармакологии и скорой медицинской помощи является </a:t>
            </a:r>
            <a:r>
              <a:rPr lang="ru-RU" altLang="ru-RU" sz="2000" dirty="0">
                <a:latin typeface="Comic Sans MS" panose="030F0702030302020204" pitchFamily="66" charset="0"/>
              </a:rPr>
              <a:t>признанным лидером по внедрению инновационных технологий 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при обучении студентов </a:t>
            </a:r>
            <a:r>
              <a:rPr lang="ru-RU" altLang="ru-RU" sz="2000" dirty="0">
                <a:latin typeface="Comic Sans MS" panose="030F0702030302020204" pitchFamily="66" charset="0"/>
              </a:rPr>
              <a:t>медицинских ВУЗов. </a:t>
            </a:r>
            <a:endParaRPr lang="en-US" altLang="ru-RU" sz="2000" dirty="0" smtClean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Comic Sans MS" panose="030F0702030302020204" pitchFamily="66" charset="0"/>
              </a:rPr>
              <a:t>Одними из </a:t>
            </a:r>
            <a:r>
              <a:rPr lang="ru-RU" altLang="ru-RU" sz="2000" dirty="0">
                <a:latin typeface="Comic Sans MS" panose="030F0702030302020204" pitchFamily="66" charset="0"/>
              </a:rPr>
              <a:t>первых в МГМСУ на кафедре 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организованы: </a:t>
            </a:r>
            <a:r>
              <a:rPr lang="ru-RU" altLang="ru-RU" sz="2000" dirty="0" err="1" smtClean="0">
                <a:latin typeface="Comic Sans MS" panose="030F0702030302020204" pitchFamily="66" charset="0"/>
              </a:rPr>
              <a:t>симуляционный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 и  компьютерный классы, в </a:t>
            </a:r>
            <a:r>
              <a:rPr lang="ru-RU" altLang="ru-RU" sz="2000" dirty="0">
                <a:latin typeface="Comic Sans MS" panose="030F0702030302020204" pitchFamily="66" charset="0"/>
              </a:rPr>
              <a:t>программу обучения студентов введены практикумы по работе с электронными медицинскими базами данных и организации клинических исследований лекарственных средств, выпущены учебные пособия на электронном носителе, организована система интерактивной отработки пропущенных занятий.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2116" y="2050870"/>
            <a:ext cx="2538487" cy="23300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31" t="46965"/>
          <a:stretch/>
        </p:blipFill>
        <p:spPr>
          <a:xfrm>
            <a:off x="6892116" y="4521752"/>
            <a:ext cx="2538487" cy="2190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42" b="3483"/>
          <a:stretch/>
        </p:blipFill>
        <p:spPr>
          <a:xfrm>
            <a:off x="9627635" y="2067621"/>
            <a:ext cx="2314156" cy="23133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5" t="40541" r="31642" b="7966"/>
          <a:stretch/>
        </p:blipFill>
        <p:spPr>
          <a:xfrm>
            <a:off x="9613989" y="4521752"/>
            <a:ext cx="2327802" cy="21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11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303" y="2697918"/>
            <a:ext cx="5530473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Comic Sans MS" panose="030F0702030302020204" pitchFamily="66" charset="0"/>
              </a:rPr>
              <a:t>На кафедре терапии, клинической фармакологии и скорой медицинской помощи впервые в </a:t>
            </a:r>
            <a:r>
              <a:rPr lang="ru-RU" altLang="ru-RU" sz="2000" dirty="0">
                <a:latin typeface="Comic Sans MS" panose="030F0702030302020204" pitchFamily="66" charset="0"/>
              </a:rPr>
              <a:t>России организованы многоцентровые международные клинические исследования лекарственных 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препаратов, </a:t>
            </a:r>
            <a:r>
              <a:rPr lang="ru-RU" altLang="ru-RU" sz="2000" dirty="0">
                <a:latin typeface="Comic Sans MS" panose="030F0702030302020204" pitchFamily="66" charset="0"/>
              </a:rPr>
              <a:t>созданы стандарты лечения больных с неотложными 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состояниями, исследуются вопросы </a:t>
            </a:r>
            <a:r>
              <a:rPr lang="ru-RU" sz="2000" dirty="0" smtClean="0">
                <a:latin typeface="Comic Sans MS" panose="030F0702030302020204" pitchFamily="66" charset="0"/>
              </a:rPr>
              <a:t>экспресс-диагностики </a:t>
            </a:r>
            <a:r>
              <a:rPr lang="ru-RU" sz="2000" dirty="0">
                <a:latin typeface="Comic Sans MS" panose="030F0702030302020204" pitchFamily="66" charset="0"/>
              </a:rPr>
              <a:t>в кардиологии и клинике внутренних болезней, первичной и вторичной </a:t>
            </a:r>
            <a:r>
              <a:rPr lang="ru-RU" sz="2000" dirty="0" smtClean="0">
                <a:latin typeface="Comic Sans MS" panose="030F0702030302020204" pitchFamily="66" charset="0"/>
              </a:rPr>
              <a:t>профилактики </a:t>
            </a:r>
            <a:r>
              <a:rPr lang="ru-RU" sz="2000" dirty="0">
                <a:latin typeface="Comic Sans MS" panose="030F0702030302020204" pitchFamily="66" charset="0"/>
              </a:rPr>
              <a:t>сердечно-сосудистых </a:t>
            </a:r>
            <a:r>
              <a:rPr lang="ru-RU" sz="2000" dirty="0" smtClean="0">
                <a:latin typeface="Comic Sans MS" panose="030F0702030302020204" pitchFamily="66" charset="0"/>
              </a:rPr>
              <a:t>заболеваний.</a:t>
            </a:r>
            <a:r>
              <a:rPr lang="ru-RU" sz="2000" dirty="0">
                <a:latin typeface="Comic Sans MS" panose="030F0702030302020204" pitchFamily="66" charset="0"/>
              </a:rPr>
              <a:t> 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7246" y="2149337"/>
            <a:ext cx="2115686" cy="20720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130352" y="2149337"/>
            <a:ext cx="2483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Родюкова Ирина Сергеевна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кандидат </a:t>
            </a:r>
            <a:r>
              <a:rPr lang="ru-RU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медицинских наук, доцент кафедры терапии, клинической фармакологии и скорой медицинской помощи МГМСУ им. А.И. Евдокимова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5069" y="4326340"/>
            <a:ext cx="1951629" cy="218108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653142" y="4816716"/>
            <a:ext cx="2483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Талибов Олег </a:t>
            </a:r>
            <a:r>
              <a:rPr lang="ru-RU" sz="12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Букарович</a:t>
            </a:r>
            <a:endParaRPr lang="ru-RU" sz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кандидат </a:t>
            </a:r>
            <a:r>
              <a:rPr lang="ru-RU" sz="1200" dirty="0">
                <a:solidFill>
                  <a:srgbClr val="000000"/>
                </a:solidFill>
                <a:latin typeface="Comic Sans MS" panose="030F0702030302020204" pitchFamily="66" charset="0"/>
              </a:rPr>
              <a:t>медицинских наук, доцент кафедры терапии, клинической фармакологии и скорой медицинской помощи МГМСУ им. А.И. Евдокимова</a:t>
            </a:r>
            <a:endParaRPr lang="ru-RU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92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303" y="202868"/>
            <a:ext cx="1954760" cy="18647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6303" y="2399118"/>
            <a:ext cx="7170057" cy="4216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/>
              <a:t>   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Студенческий научный кружок (СНК) кафедры терапии, клинической фармакологии и скорой медицинской помощи имеет </a:t>
            </a:r>
            <a:r>
              <a:rPr lang="ru-RU" altLang="ru-RU" sz="2000" dirty="0">
                <a:latin typeface="Comic Sans MS" panose="030F0702030302020204" pitchFamily="66" charset="0"/>
              </a:rPr>
              <a:t>очень обширное поле 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деятельности, наши студенты принимают участие: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В образовательных </a:t>
            </a:r>
            <a:r>
              <a:rPr lang="ru-RU" sz="2000" dirty="0">
                <a:latin typeface="Comic Sans MS" panose="030F0702030302020204" pitchFamily="66" charset="0"/>
              </a:rPr>
              <a:t>сессиях «Амбулаторный прием</a:t>
            </a:r>
            <a:r>
              <a:rPr lang="ru-RU" sz="2000" dirty="0" smtClean="0">
                <a:latin typeface="Comic Sans MS" panose="030F0702030302020204" pitchFamily="66" charset="0"/>
              </a:rPr>
              <a:t>»;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В </a:t>
            </a:r>
            <a:r>
              <a:rPr lang="ru-RU" sz="2000" dirty="0" err="1" smtClean="0">
                <a:latin typeface="Comic Sans MS" panose="030F0702030302020204" pitchFamily="66" charset="0"/>
              </a:rPr>
              <a:t>вебинарах</a:t>
            </a:r>
            <a:r>
              <a:rPr lang="ru-RU" sz="2000" dirty="0">
                <a:latin typeface="Comic Sans MS" panose="030F0702030302020204" pitchFamily="66" charset="0"/>
              </a:rPr>
              <a:t>, «блиц-диалогах», «круглых столах</a:t>
            </a:r>
            <a:r>
              <a:rPr lang="ru-RU" sz="2000" dirty="0" smtClean="0">
                <a:latin typeface="Comic Sans MS" panose="030F0702030302020204" pitchFamily="66" charset="0"/>
              </a:rPr>
              <a:t>»;</a:t>
            </a:r>
            <a:endParaRPr lang="ru-RU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В мастер-классах;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В научно-просветительской </a:t>
            </a:r>
            <a:r>
              <a:rPr lang="ru-RU" sz="2000" dirty="0">
                <a:latin typeface="Comic Sans MS" panose="030F0702030302020204" pitchFamily="66" charset="0"/>
              </a:rPr>
              <a:t>издательской </a:t>
            </a:r>
            <a:r>
              <a:rPr lang="ru-RU" sz="2000" dirty="0" smtClean="0">
                <a:latin typeface="Comic Sans MS" panose="030F0702030302020204" pitchFamily="66" charset="0"/>
              </a:rPr>
              <a:t>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omic Sans MS" panose="030F0702030302020204" pitchFamily="66" charset="0"/>
              </a:rPr>
              <a:t>В написании брошюр о русской терапевтической школе.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Comic Sans MS" panose="030F0702030302020204" pitchFamily="66" charset="0"/>
              </a:rPr>
              <a:t>  Многие активные члены СНК свою дальнейшую судьбу связали с кафедрой. Среди них – к.м.н., доцент Е.Г. Силина,</a:t>
            </a:r>
            <a:r>
              <a:rPr lang="ru-RU" altLang="ru-RU" sz="2000" dirty="0">
                <a:latin typeface="Comic Sans MS" panose="030F0702030302020204" pitchFamily="66" charset="0"/>
              </a:rPr>
              <a:t> к.м.н., доцент </a:t>
            </a:r>
            <a:r>
              <a:rPr lang="ru-RU" altLang="ru-RU" sz="2000" dirty="0" err="1" smtClean="0">
                <a:latin typeface="Comic Sans MS" panose="030F0702030302020204" pitchFamily="66" charset="0"/>
              </a:rPr>
              <a:t>И.С.Родюкова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, </a:t>
            </a:r>
            <a:r>
              <a:rPr lang="ru-RU" altLang="ru-RU" sz="2000" dirty="0">
                <a:latin typeface="Comic Sans MS" panose="030F0702030302020204" pitchFamily="66" charset="0"/>
              </a:rPr>
              <a:t>к.м.н., доцент </a:t>
            </a:r>
            <a:r>
              <a:rPr lang="ru-RU" altLang="ru-RU" sz="2000" dirty="0" err="1" smtClean="0">
                <a:latin typeface="Comic Sans MS" panose="030F0702030302020204" pitchFamily="66" charset="0"/>
              </a:rPr>
              <a:t>Н.Н.Владимирова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и др.</a:t>
            </a:r>
            <a:endParaRPr lang="ru-RU" altLang="ru-RU" sz="2000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79" t="14180" r="7483" b="15344"/>
          <a:stretch/>
        </p:blipFill>
        <p:spPr>
          <a:xfrm>
            <a:off x="7707087" y="2067620"/>
            <a:ext cx="2191656" cy="2820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89" b="48995"/>
          <a:stretch/>
        </p:blipFill>
        <p:spPr>
          <a:xfrm>
            <a:off x="9198591" y="4267200"/>
            <a:ext cx="2743200" cy="220331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54" t="45390" r="2930" b="33051"/>
          <a:stretch/>
        </p:blipFill>
        <p:spPr bwMode="auto">
          <a:xfrm>
            <a:off x="10029470" y="2177144"/>
            <a:ext cx="1912321" cy="181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935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1883" y="202868"/>
            <a:ext cx="9279908" cy="697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МОСКОВСКИЙ ГОСУДАРСТВЕННЫЙ МЕДИКО-СТОМАТОЛОГИЧЕСКИЙ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ИМЕНИ А.И</a:t>
            </a:r>
            <a:r>
              <a:rPr lang="ru-RU" sz="14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ЕВДОКИМОВА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1882" y="1029782"/>
            <a:ext cx="9279909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ТЕРАПИИ, КЛИНИЧЕСКОЙ ФАРМАКОЛОГИИ И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СКОРОЙ МЕДИЦИНСКОЙ ПОМОЩИ  </a:t>
            </a:r>
            <a:endParaRPr lang="ru-RU" sz="1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599" y="202868"/>
            <a:ext cx="1954760" cy="18647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2263" y="2056686"/>
            <a:ext cx="8447964" cy="455509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Научно-образовательные мероприятия: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Проводятся научно - образовательные сессии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для врачей поликлиник Москвы и 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для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амбулаторных докторов в городах России. Организаторы сессий: Министерство здравоохранения Российской Федерации, «Московский государственный медико-стоматологический университет им. А.И. Евдокимова», Департамент здравоохранения Москвы, Общероссийская общественная организация «Общество врачей России», «Российское научное медицинское общество терапевтов», РОО "Амбулаторный врач». Во всех мероприятиях, включая слушателей онлайн трансляции 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участвуют ежегодно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более 6000 врачей. За участие в сессиях врачи 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получают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от 6 до 12 кредитов 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НМО;</a:t>
            </a:r>
            <a:endParaRPr lang="ru-RU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Проводятся </a:t>
            </a:r>
            <a:r>
              <a:rPr lang="ru-RU" sz="1600" dirty="0" err="1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вебинары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,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блиц-диалоги»,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круглые столы»;</a:t>
            </a:r>
            <a:endParaRPr lang="ru-RU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Проводятся мастер-классы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для студентов старших курсов медицинских 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университетов;</a:t>
            </a:r>
            <a:endParaRPr lang="ru-RU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Выпускаются номера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журнала «Амбулаторный прием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»;</a:t>
            </a:r>
            <a:endParaRPr lang="ru-RU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Выпускаются монографии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для амбулаторных 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врачей;</a:t>
            </a:r>
            <a:endParaRPr lang="ru-RU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Выпускаются номера </a:t>
            </a:r>
            <a:r>
              <a:rPr lang="ru-RU" sz="1600" dirty="0">
                <a:latin typeface="Comic Sans MS" panose="030F0702030302020204" pitchFamily="66" charset="0"/>
                <a:ea typeface="Times New Roman" panose="02020603050405020304" pitchFamily="18" charset="0"/>
              </a:rPr>
              <a:t>газеты «Амбулаторный прием</a:t>
            </a:r>
            <a:r>
              <a:rPr lang="ru-RU" sz="16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232"/>
          <a:stretch/>
        </p:blipFill>
        <p:spPr>
          <a:xfrm>
            <a:off x="9250589" y="2067620"/>
            <a:ext cx="2691201" cy="1478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8" r="9870"/>
          <a:stretch/>
        </p:blipFill>
        <p:spPr>
          <a:xfrm>
            <a:off x="9250589" y="3667045"/>
            <a:ext cx="2691201" cy="1404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0589" y="5192522"/>
            <a:ext cx="2691201" cy="12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409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1252</Words>
  <Application>Microsoft Office PowerPoint</Application>
  <PresentationFormat>Произвольный</PresentationFormat>
  <Paragraphs>132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Программа клинико-морфологического анализа летальных исходов больных терапевтического профиля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Седякина</dc:creator>
  <cp:lastModifiedBy>Owner</cp:lastModifiedBy>
  <cp:revision>75</cp:revision>
  <dcterms:created xsi:type="dcterms:W3CDTF">2017-08-21T18:28:03Z</dcterms:created>
  <dcterms:modified xsi:type="dcterms:W3CDTF">2019-04-23T06:04:44Z</dcterms:modified>
</cp:coreProperties>
</file>