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304" r:id="rId4"/>
    <p:sldId id="258" r:id="rId5"/>
    <p:sldId id="314" r:id="rId6"/>
    <p:sldId id="259" r:id="rId7"/>
    <p:sldId id="302" r:id="rId8"/>
    <p:sldId id="303" r:id="rId9"/>
    <p:sldId id="296" r:id="rId10"/>
    <p:sldId id="306" r:id="rId11"/>
    <p:sldId id="295" r:id="rId12"/>
    <p:sldId id="282" r:id="rId13"/>
    <p:sldId id="263" r:id="rId14"/>
    <p:sldId id="301" r:id="rId15"/>
    <p:sldId id="269" r:id="rId16"/>
    <p:sldId id="261" r:id="rId17"/>
    <p:sldId id="268" r:id="rId18"/>
    <p:sldId id="262" r:id="rId19"/>
    <p:sldId id="286" r:id="rId20"/>
    <p:sldId id="287" r:id="rId21"/>
    <p:sldId id="281" r:id="rId22"/>
    <p:sldId id="315" r:id="rId23"/>
    <p:sldId id="264" r:id="rId24"/>
    <p:sldId id="283" r:id="rId25"/>
    <p:sldId id="317" r:id="rId26"/>
    <p:sldId id="313" r:id="rId27"/>
    <p:sldId id="288" r:id="rId28"/>
    <p:sldId id="289" r:id="rId29"/>
    <p:sldId id="290" r:id="rId30"/>
    <p:sldId id="291" r:id="rId31"/>
    <p:sldId id="292" r:id="rId32"/>
    <p:sldId id="308" r:id="rId33"/>
    <p:sldId id="309" r:id="rId34"/>
    <p:sldId id="310" r:id="rId35"/>
    <p:sldId id="31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684" autoAdjust="0"/>
    <p:restoredTop sz="94660"/>
  </p:normalViewPr>
  <p:slideViewPr>
    <p:cSldViewPr>
      <p:cViewPr varScale="1">
        <p:scale>
          <a:sx n="91" d="100"/>
          <a:sy n="91" d="100"/>
        </p:scale>
        <p:origin x="-125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4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9D88-9037-4D50-BDEB-91B3E72639C6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9ED1-0C47-47AB-8997-B35D27CA2F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9D88-9037-4D50-BDEB-91B3E72639C6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9ED1-0C47-47AB-8997-B35D27CA2F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9D88-9037-4D50-BDEB-91B3E72639C6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9ED1-0C47-47AB-8997-B35D27CA2F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9D88-9037-4D50-BDEB-91B3E72639C6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9ED1-0C47-47AB-8997-B35D27CA2F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9D88-9037-4D50-BDEB-91B3E72639C6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9ED1-0C47-47AB-8997-B35D27CA2F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9D88-9037-4D50-BDEB-91B3E72639C6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9ED1-0C47-47AB-8997-B35D27CA2F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9D88-9037-4D50-BDEB-91B3E72639C6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9ED1-0C47-47AB-8997-B35D27CA2F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9D88-9037-4D50-BDEB-91B3E72639C6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9ED1-0C47-47AB-8997-B35D27CA2F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9D88-9037-4D50-BDEB-91B3E72639C6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9ED1-0C47-47AB-8997-B35D27CA2F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9D88-9037-4D50-BDEB-91B3E72639C6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9ED1-0C47-47AB-8997-B35D27CA2F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9D88-9037-4D50-BDEB-91B3E72639C6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4A99ED1-0C47-47AB-8997-B35D27CA2F8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D119D88-9037-4D50-BDEB-91B3E72639C6}" type="datetimeFigureOut">
              <a:rPr lang="ru-RU" smtClean="0"/>
              <a:pPr/>
              <a:t>11.02.2015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4A99ED1-0C47-47AB-8997-B35D27CA2F8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43042" y="1071546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Bookman Old Style" pitchFamily="18" charset="0"/>
              </a:rPr>
              <a:t>VI </a:t>
            </a:r>
            <a:r>
              <a:rPr lang="ru-RU" b="1" dirty="0" smtClean="0">
                <a:latin typeface="Bookman Old Style" pitchFamily="18" charset="0"/>
              </a:rPr>
              <a:t>ВСЕРОССИЙСКАЯ СТУДЕНЧЕСКАЯ СТОМАТОЛОГИЧЕСКАЯ  ОЛИМПИАДА </a:t>
            </a:r>
            <a:br>
              <a:rPr lang="ru-RU" b="1" dirty="0" smtClean="0">
                <a:latin typeface="Bookman Old Style" pitchFamily="18" charset="0"/>
              </a:rPr>
            </a:br>
            <a:r>
              <a:rPr lang="ru-RU" b="1" dirty="0" smtClean="0">
                <a:latin typeface="Bookman Old Style" pitchFamily="18" charset="0"/>
              </a:rPr>
              <a:t>С МЕЖДУНАРОДНЫМ УЧАСТИЕМ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7" name="Заголовок 4"/>
          <p:cNvSpPr txBox="1">
            <a:spLocks noGrp="1"/>
          </p:cNvSpPr>
          <p:nvPr>
            <p:ph type="ctrTitle"/>
          </p:nvPr>
        </p:nvSpPr>
        <p:spPr>
          <a:xfrm>
            <a:off x="1071538" y="214290"/>
            <a:ext cx="66967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ГБОУ  ВПО Московский Государственный медико-стоматологический университет им. А.И. Евдокимова</a:t>
            </a: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1" name="Подзаголовок 9"/>
          <p:cNvSpPr txBox="1">
            <a:spLocks noGrp="1"/>
          </p:cNvSpPr>
          <p:nvPr>
            <p:ph type="subTitle" idx="1"/>
          </p:nvPr>
        </p:nvSpPr>
        <p:spPr>
          <a:xfrm>
            <a:off x="0" y="6500834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Bookman Old Style" pitchFamily="18" charset="0"/>
              </a:rPr>
              <a:t>Москва, 9-11 февраля 2015</a:t>
            </a: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8" name="Picture 9" descr="C:\Users\Любовь\Desktop\Олимпиада 2015\герб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3327" y="142852"/>
            <a:ext cx="1550673" cy="1674727"/>
          </a:xfrm>
          <a:prstGeom prst="rect">
            <a:avLst/>
          </a:prstGeom>
          <a:noFill/>
        </p:spPr>
      </p:pic>
      <p:pic>
        <p:nvPicPr>
          <p:cNvPr id="9" name="Picture 16" descr="C:\Users\Миктор\Desktop\Без имени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71414"/>
            <a:ext cx="1000132" cy="969359"/>
          </a:xfrm>
          <a:prstGeom prst="ellipse">
            <a:avLst/>
          </a:prstGeom>
          <a:noFill/>
        </p:spPr>
      </p:pic>
      <p:pic>
        <p:nvPicPr>
          <p:cNvPr id="10" name="Picture 3" descr="C:\Users\Любовь\Desktop\Олимпиада 2015\кольца без фона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6000768"/>
            <a:ext cx="785818" cy="409575"/>
          </a:xfrm>
          <a:prstGeom prst="rect">
            <a:avLst/>
          </a:prstGeom>
          <a:noFill/>
        </p:spPr>
      </p:pic>
      <p:pic>
        <p:nvPicPr>
          <p:cNvPr id="12" name="Рисунок 11" descr="IMG_0990.JPG"/>
          <p:cNvPicPr>
            <a:picLocks noChangeAspect="1"/>
          </p:cNvPicPr>
          <p:nvPr/>
        </p:nvPicPr>
        <p:blipFill>
          <a:blip r:embed="rId5" cstate="print"/>
          <a:srcRect t="23325" r="-11"/>
          <a:stretch>
            <a:fillRect/>
          </a:stretch>
        </p:blipFill>
        <p:spPr>
          <a:xfrm>
            <a:off x="928662" y="2143116"/>
            <a:ext cx="7347999" cy="3748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340768"/>
            <a:ext cx="3240360" cy="122413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Возложение цветов к памятнику А.И. Евдокимова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IMG_1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67944" y="260648"/>
            <a:ext cx="4914001" cy="3276000"/>
          </a:xfrm>
        </p:spPr>
      </p:pic>
      <p:pic>
        <p:nvPicPr>
          <p:cNvPr id="5" name="Рисунок 4" descr="IMG_1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429000"/>
            <a:ext cx="4865612" cy="324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3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85794"/>
            <a:ext cx="8229600" cy="1143000"/>
          </a:xfrm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ru-RU" dirty="0" smtClean="0"/>
              <a:t>Лекторий для болельщиков, викторина</a:t>
            </a:r>
            <a:endParaRPr lang="ru-RU" dirty="0"/>
          </a:p>
        </p:txBody>
      </p:sp>
      <p:pic>
        <p:nvPicPr>
          <p:cNvPr id="4" name="Содержимое 3" descr="P10904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-11" r="17043"/>
          <a:stretch>
            <a:fillRect/>
          </a:stretch>
        </p:blipFill>
        <p:spPr>
          <a:xfrm>
            <a:off x="5214942" y="2515638"/>
            <a:ext cx="3775461" cy="3413692"/>
          </a:xfrm>
          <a:ln>
            <a:solidFill>
              <a:srgbClr val="C00000"/>
            </a:solidFill>
          </a:ln>
        </p:spPr>
      </p:pic>
      <p:pic>
        <p:nvPicPr>
          <p:cNvPr id="14" name="Рисунок 13" descr="P1090552.JPG"/>
          <p:cNvPicPr>
            <a:picLocks noChangeAspect="1"/>
          </p:cNvPicPr>
          <p:nvPr/>
        </p:nvPicPr>
        <p:blipFill>
          <a:blip r:embed="rId3" cstate="print"/>
          <a:srcRect l="16406" t="34375" r="17968" b="12500"/>
          <a:stretch>
            <a:fillRect/>
          </a:stretch>
        </p:blipFill>
        <p:spPr>
          <a:xfrm>
            <a:off x="928662" y="4286256"/>
            <a:ext cx="4143404" cy="251563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5" name="Рисунок 14" descr="P1090535.JPG"/>
          <p:cNvPicPr>
            <a:picLocks noChangeAspect="1"/>
          </p:cNvPicPr>
          <p:nvPr/>
        </p:nvPicPr>
        <p:blipFill>
          <a:blip r:embed="rId4" cstate="print"/>
          <a:srcRect l="28906" t="42708"/>
          <a:stretch>
            <a:fillRect/>
          </a:stretch>
        </p:blipFill>
        <p:spPr>
          <a:xfrm>
            <a:off x="142844" y="1928802"/>
            <a:ext cx="3786214" cy="228836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/>
          <a:lstStyle/>
          <a:p>
            <a:pPr algn="ctr"/>
            <a:r>
              <a:rPr lang="ru-RU" dirty="0" err="1" smtClean="0"/>
              <a:t>Блиц-турнир</a:t>
            </a:r>
            <a:endParaRPr lang="ru-RU" dirty="0"/>
          </a:p>
        </p:txBody>
      </p:sp>
      <p:pic>
        <p:nvPicPr>
          <p:cNvPr id="6" name="Содержимое 5" descr="IMG_547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428736"/>
            <a:ext cx="5344456" cy="3000396"/>
          </a:xfrm>
        </p:spPr>
      </p:pic>
      <p:pic>
        <p:nvPicPr>
          <p:cNvPr id="7" name="Содержимое 6" descr="IMG_547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18881" y="2285992"/>
            <a:ext cx="4453713" cy="2500330"/>
          </a:xfrm>
        </p:spPr>
      </p:pic>
      <p:pic>
        <p:nvPicPr>
          <p:cNvPr id="8" name="Рисунок 7" descr="IMG_5473.JPG"/>
          <p:cNvPicPr>
            <a:picLocks noChangeAspect="1"/>
          </p:cNvPicPr>
          <p:nvPr/>
        </p:nvPicPr>
        <p:blipFill>
          <a:blip r:embed="rId4" cstate="print"/>
          <a:srcRect r="13095"/>
          <a:stretch>
            <a:fillRect/>
          </a:stretch>
        </p:blipFill>
        <p:spPr>
          <a:xfrm>
            <a:off x="1428728" y="3766024"/>
            <a:ext cx="4786346" cy="3091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Терапевтический этап соревнований</a:t>
            </a:r>
            <a:br>
              <a:rPr lang="ru-RU" sz="2400" b="1" dirty="0" smtClean="0"/>
            </a:br>
            <a:r>
              <a:rPr lang="ru-RU" sz="2400" b="1" dirty="0" smtClean="0"/>
              <a:t>( </a:t>
            </a:r>
            <a:r>
              <a:rPr lang="ru-RU" sz="2000" b="1" dirty="0" smtClean="0"/>
              <a:t>кафедра </a:t>
            </a:r>
            <a:r>
              <a:rPr lang="ru-RU" sz="2000" b="1" dirty="0" err="1" smtClean="0"/>
              <a:t>гериартрической</a:t>
            </a:r>
            <a:r>
              <a:rPr lang="ru-RU" sz="2000" b="1" dirty="0" smtClean="0"/>
              <a:t> стоматологии , </a:t>
            </a:r>
            <a:r>
              <a:rPr lang="ru-RU" sz="2000" b="1" dirty="0" err="1" smtClean="0"/>
              <a:t>зав.проф.ВолковЕ.А</a:t>
            </a:r>
            <a:r>
              <a:rPr lang="ru-RU" sz="2000" b="1" dirty="0" smtClean="0"/>
              <a:t>.</a:t>
            </a:r>
            <a:r>
              <a:rPr lang="ru-RU" sz="2400" b="1" dirty="0" smtClean="0"/>
              <a:t>)</a:t>
            </a:r>
            <a:br>
              <a:rPr lang="ru-RU" sz="2400" b="1" dirty="0" smtClean="0"/>
            </a:br>
            <a:r>
              <a:rPr lang="ru-RU" sz="2400" b="1" dirty="0"/>
              <a:t>п</a:t>
            </a:r>
            <a:r>
              <a:rPr lang="ru-RU" sz="2400" b="1" dirty="0" smtClean="0"/>
              <a:t>репарирование зуба 4.6 –кариозная полость  2 класса</a:t>
            </a:r>
            <a:endParaRPr lang="ru-RU" sz="2400" b="1" dirty="0"/>
          </a:p>
        </p:txBody>
      </p:sp>
      <p:pic>
        <p:nvPicPr>
          <p:cNvPr id="5" name="Рисунок 4" descr="IMG_5437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4329595"/>
            <a:ext cx="4140000" cy="2340000"/>
          </a:xfrm>
          <a:prstGeom prst="rect">
            <a:avLst/>
          </a:prstGeom>
        </p:spPr>
      </p:pic>
      <p:pic>
        <p:nvPicPr>
          <p:cNvPr id="6" name="Рисунок 5" descr="IMG_5438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991418"/>
            <a:ext cx="4140000" cy="23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_MG_11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4876" y="4667258"/>
            <a:ext cx="3000396" cy="2000263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857232"/>
            <a:ext cx="9144000" cy="714372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Терапевтический этап соревнований: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14282" y="1571612"/>
            <a:ext cx="4214842" cy="4286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наложение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оптидама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 descr="IMG_54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230182"/>
            <a:ext cx="2500330" cy="4453714"/>
          </a:xfrm>
          <a:prstGeom prst="rect">
            <a:avLst/>
          </a:prstGeom>
        </p:spPr>
      </p:pic>
      <p:pic>
        <p:nvPicPr>
          <p:cNvPr id="14" name="Содержимое 3" descr="IMG_5413.JPG"/>
          <p:cNvPicPr>
            <a:picLocks noChangeAspect="1"/>
          </p:cNvPicPr>
          <p:nvPr/>
        </p:nvPicPr>
        <p:blipFill>
          <a:blip r:embed="rId4" cstate="print"/>
          <a:srcRect l="19594" t="4442" r="4758" b="37808"/>
          <a:stretch>
            <a:fillRect/>
          </a:stretch>
        </p:blipFill>
        <p:spPr>
          <a:xfrm>
            <a:off x="3571868" y="2275787"/>
            <a:ext cx="5024473" cy="21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714356"/>
            <a:ext cx="9144000" cy="714372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Терапевтический этап соревнований: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428860" y="1500174"/>
            <a:ext cx="4071934" cy="500066"/>
          </a:xfrm>
        </p:spPr>
        <p:txBody>
          <a:bodyPr>
            <a:noAutofit/>
          </a:bodyPr>
          <a:lstStyle/>
          <a:p>
            <a:pPr lvl="0" algn="ctr"/>
            <a:r>
              <a:rPr lang="ru-RU" sz="3200" b="1" dirty="0" smtClean="0"/>
              <a:t>наложение матрицы</a:t>
            </a:r>
            <a:endParaRPr lang="ru-RU" sz="3200" dirty="0"/>
          </a:p>
        </p:txBody>
      </p:sp>
      <p:pic>
        <p:nvPicPr>
          <p:cNvPr id="8" name="Содержимое 3" descr="IMG_11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2000240"/>
            <a:ext cx="2910340" cy="194022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00298" y="4071942"/>
            <a:ext cx="39689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пломбирование зуба</a:t>
            </a:r>
          </a:p>
        </p:txBody>
      </p:sp>
      <p:pic>
        <p:nvPicPr>
          <p:cNvPr id="10" name="Содержимое 3" descr="IMG_11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4745873"/>
            <a:ext cx="2928958" cy="1952638"/>
          </a:xfrm>
          <a:prstGeom prst="rect">
            <a:avLst/>
          </a:prstGeom>
        </p:spPr>
      </p:pic>
      <p:pic>
        <p:nvPicPr>
          <p:cNvPr id="11" name="Рисунок 10" descr="_MG_11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4745873"/>
            <a:ext cx="2953913" cy="1969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1029.JPG"/>
          <p:cNvPicPr preferRelativeResize="0"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214554"/>
            <a:ext cx="4214842" cy="2739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3" descr="IMG_10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3084" y="3763100"/>
            <a:ext cx="4428072" cy="295204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714356"/>
            <a:ext cx="9144000" cy="1143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Ортопедический этап соревнований</a:t>
            </a:r>
          </a:p>
          <a:p>
            <a:pPr lvl="0" algn="ctr">
              <a:spcBef>
                <a:spcPct val="0"/>
              </a:spcBef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кафедра комплексного зубопротезирования,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зав.проф.Дубова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Л.В.)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препарирование зуба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под керамическую коронку</a:t>
            </a:r>
            <a:endParaRPr lang="ru-RU" sz="24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_1101.JPG"/>
          <p:cNvPicPr>
            <a:picLocks noChangeAspect="1"/>
          </p:cNvPicPr>
          <p:nvPr/>
        </p:nvPicPr>
        <p:blipFill>
          <a:blip r:embed="rId2" cstate="print"/>
          <a:srcRect r="10256"/>
          <a:stretch>
            <a:fillRect/>
          </a:stretch>
        </p:blipFill>
        <p:spPr>
          <a:xfrm>
            <a:off x="214282" y="4357694"/>
            <a:ext cx="2596497" cy="1928826"/>
          </a:xfrm>
          <a:prstGeom prst="rect">
            <a:avLst/>
          </a:prstGeom>
        </p:spPr>
      </p:pic>
      <p:pic>
        <p:nvPicPr>
          <p:cNvPr id="10" name="Рисунок 9" descr="IMG_1112.JPG"/>
          <p:cNvPicPr>
            <a:picLocks noChangeAspect="1"/>
          </p:cNvPicPr>
          <p:nvPr/>
        </p:nvPicPr>
        <p:blipFill>
          <a:blip r:embed="rId3" cstate="print"/>
          <a:srcRect r="10299"/>
          <a:stretch>
            <a:fillRect/>
          </a:stretch>
        </p:blipFill>
        <p:spPr>
          <a:xfrm>
            <a:off x="3071802" y="4357694"/>
            <a:ext cx="2571768" cy="1911371"/>
          </a:xfrm>
          <a:prstGeom prst="rect">
            <a:avLst/>
          </a:prstGeom>
        </p:spPr>
      </p:pic>
      <p:pic>
        <p:nvPicPr>
          <p:cNvPr id="11" name="Рисунок 10" descr="IMG_11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4357694"/>
            <a:ext cx="2857520" cy="1905013"/>
          </a:xfrm>
          <a:prstGeom prst="rect">
            <a:avLst/>
          </a:prstGeom>
        </p:spPr>
      </p:pic>
      <p:pic>
        <p:nvPicPr>
          <p:cNvPr id="14" name="Содержимое 3" descr="IMG_1071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r="17043"/>
          <a:stretch>
            <a:fillRect/>
          </a:stretch>
        </p:blipFill>
        <p:spPr>
          <a:xfrm>
            <a:off x="142844" y="2071678"/>
            <a:ext cx="2571768" cy="2068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107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6050" y="2143116"/>
            <a:ext cx="2759901" cy="1839934"/>
          </a:xfrm>
          <a:prstGeom prst="rect">
            <a:avLst/>
          </a:prstGeom>
        </p:spPr>
      </p:pic>
      <p:pic>
        <p:nvPicPr>
          <p:cNvPr id="8" name="Рисунок 7" descr="IMG_108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31736" y="2143116"/>
            <a:ext cx="2893238" cy="1928825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0" y="500042"/>
            <a:ext cx="9144000" cy="142875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algn="ctr">
              <a:spcBef>
                <a:spcPct val="0"/>
              </a:spcBef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Ортопедический этап соревнований: </a:t>
            </a:r>
            <a:r>
              <a:rPr lang="ru-RU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снятие двухслойного силиконового оттиска</a:t>
            </a:r>
            <a:endParaRPr lang="ru-RU" sz="32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2918"/>
            <a:ext cx="9144000" cy="1285876"/>
          </a:xfrm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ru-RU" sz="4400" b="1" dirty="0" smtClean="0"/>
              <a:t>Ортопедический этап соревнований: </a:t>
            </a:r>
            <a:r>
              <a:rPr lang="ru-RU" sz="3100" dirty="0" smtClean="0"/>
              <a:t>получение оптического слепка </a:t>
            </a:r>
            <a:r>
              <a:rPr lang="ru-RU" sz="3100" dirty="0" err="1" smtClean="0"/>
              <a:t>внутриротовой</a:t>
            </a:r>
            <a:r>
              <a:rPr lang="ru-RU" sz="3100" dirty="0" smtClean="0"/>
              <a:t> камерой </a:t>
            </a:r>
            <a:r>
              <a:rPr lang="en-US" sz="3100" dirty="0" err="1" smtClean="0"/>
              <a:t>Omnicam</a:t>
            </a:r>
            <a:r>
              <a:rPr lang="en-US" sz="3100" dirty="0" smtClean="0"/>
              <a:t> </a:t>
            </a:r>
            <a:r>
              <a:rPr lang="ru-RU" sz="3100" dirty="0" smtClean="0"/>
              <a:t>(система </a:t>
            </a:r>
            <a:r>
              <a:rPr lang="en-US" sz="3100" dirty="0" err="1" smtClean="0"/>
              <a:t>Cerec</a:t>
            </a:r>
            <a:r>
              <a:rPr lang="en-US" sz="3100" dirty="0" smtClean="0"/>
              <a:t>)</a:t>
            </a:r>
            <a:endParaRPr lang="ru-RU" sz="3100" dirty="0"/>
          </a:p>
        </p:txBody>
      </p:sp>
      <p:pic>
        <p:nvPicPr>
          <p:cNvPr id="8" name="Содержимое 7" descr="IMG_10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2047865"/>
            <a:ext cx="3250429" cy="2166953"/>
          </a:xfrm>
        </p:spPr>
      </p:pic>
      <p:pic>
        <p:nvPicPr>
          <p:cNvPr id="9" name="Рисунок 8" descr="IMG_1057.JPG"/>
          <p:cNvPicPr>
            <a:picLocks noChangeAspect="1"/>
          </p:cNvPicPr>
          <p:nvPr/>
        </p:nvPicPr>
        <p:blipFill>
          <a:blip r:embed="rId3" cstate="print"/>
          <a:srcRect r="10563"/>
          <a:stretch>
            <a:fillRect/>
          </a:stretch>
        </p:blipFill>
        <p:spPr>
          <a:xfrm>
            <a:off x="71406" y="4286256"/>
            <a:ext cx="3429024" cy="2556000"/>
          </a:xfrm>
          <a:prstGeom prst="rect">
            <a:avLst/>
          </a:prstGeom>
        </p:spPr>
      </p:pic>
      <p:pic>
        <p:nvPicPr>
          <p:cNvPr id="10" name="Рисунок 9" descr="IMG_5447.JPG"/>
          <p:cNvPicPr>
            <a:picLocks noChangeAspect="1"/>
          </p:cNvPicPr>
          <p:nvPr/>
        </p:nvPicPr>
        <p:blipFill>
          <a:blip r:embed="rId4" cstate="print"/>
          <a:srcRect l="14585" r="14111"/>
          <a:stretch>
            <a:fillRect/>
          </a:stretch>
        </p:blipFill>
        <p:spPr>
          <a:xfrm>
            <a:off x="3571868" y="4286256"/>
            <a:ext cx="3214710" cy="2531075"/>
          </a:xfrm>
          <a:prstGeom prst="rect">
            <a:avLst/>
          </a:prstGeom>
        </p:spPr>
      </p:pic>
      <p:pic>
        <p:nvPicPr>
          <p:cNvPr id="7" name="Рисунок 6" descr="IMG_55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68908" y="2071678"/>
            <a:ext cx="2232248" cy="3976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5724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/>
              <a:t>Хирургический этап соревнований</a:t>
            </a:r>
            <a:br>
              <a:rPr lang="ru-RU" sz="2400" b="1" dirty="0" smtClean="0"/>
            </a:br>
            <a:r>
              <a:rPr lang="ru-RU" sz="2200" b="1" dirty="0" smtClean="0"/>
              <a:t>( </a:t>
            </a:r>
            <a:r>
              <a:rPr lang="ru-RU" sz="2200" b="1" dirty="0" err="1" smtClean="0"/>
              <a:t>каф.челюстно</a:t>
            </a:r>
            <a:r>
              <a:rPr lang="ru-RU" sz="2200" b="1" dirty="0" smtClean="0"/>
              <a:t>-лицевой </a:t>
            </a:r>
            <a:r>
              <a:rPr lang="ru-RU" sz="2200" b="1" dirty="0" err="1" smtClean="0"/>
              <a:t>хирургии,зав.проф</a:t>
            </a:r>
            <a:r>
              <a:rPr lang="ru-RU" sz="2200" b="1" dirty="0" smtClean="0"/>
              <a:t>. Дробышев А.Ю. и каф. пропедевтической стоматологии и материаловедения, </a:t>
            </a:r>
            <a:r>
              <a:rPr lang="ru-RU" sz="2200" b="1" dirty="0" err="1" smtClean="0"/>
              <a:t>зав.проф.БазикянЭ.А</a:t>
            </a:r>
            <a:r>
              <a:rPr lang="ru-RU" sz="2200" b="1" dirty="0" smtClean="0"/>
              <a:t>. )</a:t>
            </a:r>
            <a:br>
              <a:rPr lang="ru-RU" sz="2200" b="1" dirty="0" smtClean="0"/>
            </a:br>
            <a:r>
              <a:rPr lang="ru-RU" sz="2400" b="1" dirty="0" smtClean="0"/>
              <a:t> удаление зубов</a:t>
            </a:r>
            <a:endParaRPr lang="ru-RU" sz="2400" b="1" dirty="0"/>
          </a:p>
        </p:txBody>
      </p:sp>
      <p:pic>
        <p:nvPicPr>
          <p:cNvPr id="7" name="Рисунок 6" descr="IMG_5469.JPG"/>
          <p:cNvPicPr>
            <a:picLocks noChangeAspect="1"/>
          </p:cNvPicPr>
          <p:nvPr/>
        </p:nvPicPr>
        <p:blipFill>
          <a:blip r:embed="rId2" cstate="print"/>
          <a:srcRect l="17293" r="27006"/>
          <a:stretch>
            <a:fillRect/>
          </a:stretch>
        </p:blipFill>
        <p:spPr>
          <a:xfrm rot="5400000">
            <a:off x="62133" y="4491274"/>
            <a:ext cx="2357429" cy="2376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Содержимое 3" descr="IMG_542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flipH="1">
            <a:off x="1785918" y="2714620"/>
            <a:ext cx="4248472" cy="2385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IMG_54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1928802"/>
            <a:ext cx="2643205" cy="4708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214282" y="0"/>
            <a:ext cx="7498080" cy="1143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omic Sans MS" pitchFamily="66" charset="0"/>
              </a:rPr>
              <a:t>     Программа олимпиады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4" name="Picture 4" descr="C:\Users\Любовь\Desktop\Олимпиада 2015\без фона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3405"/>
          <a:stretch>
            <a:fillRect/>
          </a:stretch>
        </p:blipFill>
        <p:spPr bwMode="auto">
          <a:xfrm>
            <a:off x="1500166" y="1357298"/>
            <a:ext cx="5559006" cy="5214973"/>
          </a:xfrm>
          <a:prstGeom prst="rect">
            <a:avLst/>
          </a:prstGeom>
          <a:noFill/>
        </p:spPr>
      </p:pic>
      <p:pic>
        <p:nvPicPr>
          <p:cNvPr id="6" name="Picture 3" descr="C:\Users\Любовь\Desktop\Олимпиада 2015\кольца без фона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16632"/>
            <a:ext cx="2056508" cy="1052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57232"/>
            <a:ext cx="9144000" cy="93610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Хирургический этап соревнований: наложение швов</a:t>
            </a:r>
            <a:endParaRPr lang="ru-RU" sz="4000" dirty="0"/>
          </a:p>
        </p:txBody>
      </p:sp>
      <p:pic>
        <p:nvPicPr>
          <p:cNvPr id="4" name="Содержимое 3" descr="IMG_11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3" y="4500570"/>
            <a:ext cx="4175323" cy="2335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54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3" y="1981430"/>
            <a:ext cx="4175324" cy="2344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_54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1928802"/>
            <a:ext cx="2889039" cy="4929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00108"/>
            <a:ext cx="9144000" cy="1143000"/>
          </a:xfrm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/>
              <a:t>Этап соревнования по детской стоматологии</a:t>
            </a:r>
            <a:br>
              <a:rPr lang="ru-RU" sz="2800" b="1" dirty="0" smtClean="0"/>
            </a:br>
            <a:r>
              <a:rPr lang="ru-RU" sz="2800" b="1" dirty="0" smtClean="0"/>
              <a:t>( кафедра детской стоматологии, </a:t>
            </a:r>
            <a:r>
              <a:rPr lang="ru-RU" sz="2800" b="1" dirty="0" err="1" smtClean="0"/>
              <a:t>зав.проф.КисельниковаЛ.П</a:t>
            </a:r>
            <a:r>
              <a:rPr lang="ru-RU" sz="2800" b="1" dirty="0" smtClean="0"/>
              <a:t>.)</a:t>
            </a:r>
            <a:endParaRPr lang="ru-RU" sz="2800" b="1" dirty="0"/>
          </a:p>
        </p:txBody>
      </p:sp>
      <p:pic>
        <p:nvPicPr>
          <p:cNvPr id="4" name="Содержимое 3" descr="IMG_55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140" t="9922" r="9020"/>
          <a:stretch>
            <a:fillRect/>
          </a:stretch>
        </p:blipFill>
        <p:spPr>
          <a:xfrm>
            <a:off x="5012306" y="2143116"/>
            <a:ext cx="4060288" cy="2571768"/>
          </a:xfr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7" name="Рисунок 6" descr="IMG_5560.JPG"/>
          <p:cNvPicPr>
            <a:picLocks noChangeAspect="1"/>
          </p:cNvPicPr>
          <p:nvPr/>
        </p:nvPicPr>
        <p:blipFill>
          <a:blip r:embed="rId3" cstate="print"/>
          <a:srcRect l="8372" t="12427" r="12098" b="4870"/>
          <a:stretch>
            <a:fillRect/>
          </a:stretch>
        </p:blipFill>
        <p:spPr>
          <a:xfrm>
            <a:off x="86114" y="3500438"/>
            <a:ext cx="5628894" cy="3286148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image-11-02-15-20%3A42-1.jpe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4115" r="5316"/>
          <a:stretch>
            <a:fillRect/>
          </a:stretch>
        </p:blipFill>
        <p:spPr>
          <a:xfrm>
            <a:off x="0" y="-1"/>
            <a:ext cx="4860032" cy="4524117"/>
          </a:xfrm>
        </p:spPr>
      </p:pic>
      <p:pic>
        <p:nvPicPr>
          <p:cNvPr id="12" name="Содержимое 11" descr="IMG_6094.jpeg.jpe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t="16599" b="19828"/>
          <a:stretch>
            <a:fillRect/>
          </a:stretch>
        </p:blipFill>
        <p:spPr>
          <a:xfrm>
            <a:off x="4334128" y="2780928"/>
            <a:ext cx="4809872" cy="4077072"/>
          </a:xfrm>
        </p:spPr>
      </p:pic>
    </p:spTree>
    <p:extLst>
      <p:ext uri="{BB962C8B-B14F-4D97-AF65-F5344CB8AC3E}">
        <p14:creationId xmlns:p14="http://schemas.microsoft.com/office/powerpoint/2010/main" val="2840172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2918"/>
            <a:ext cx="9144000" cy="1500190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/>
              <a:t>Этап соревнования по детской стоматологии: </a:t>
            </a:r>
            <a:r>
              <a:rPr lang="ru-RU" sz="3600" b="1" dirty="0" smtClean="0"/>
              <a:t>работа с </a:t>
            </a:r>
            <a:r>
              <a:rPr lang="ru-RU" sz="3600" b="1" dirty="0" err="1" smtClean="0"/>
              <a:t>оптрагейтом</a:t>
            </a:r>
            <a:r>
              <a:rPr lang="ru-RU" sz="3600" b="1" dirty="0" smtClean="0"/>
              <a:t> и определение индекса гигиены</a:t>
            </a:r>
            <a:endParaRPr lang="ru-RU" sz="3600" b="1" dirty="0"/>
          </a:p>
        </p:txBody>
      </p:sp>
      <p:pic>
        <p:nvPicPr>
          <p:cNvPr id="5" name="Рисунок 4" descr="IMG_55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3116"/>
            <a:ext cx="3690219" cy="2071702"/>
          </a:xfrm>
          <a:prstGeom prst="rect">
            <a:avLst/>
          </a:prstGeom>
        </p:spPr>
      </p:pic>
      <p:pic>
        <p:nvPicPr>
          <p:cNvPr id="12" name="Рисунок 11" descr="IMG_5555.JPG"/>
          <p:cNvPicPr>
            <a:picLocks noChangeAspect="1"/>
          </p:cNvPicPr>
          <p:nvPr/>
        </p:nvPicPr>
        <p:blipFill>
          <a:blip r:embed="rId3" cstate="print"/>
          <a:srcRect l="30691"/>
          <a:stretch>
            <a:fillRect/>
          </a:stretch>
        </p:blipFill>
        <p:spPr>
          <a:xfrm>
            <a:off x="4714876" y="2143116"/>
            <a:ext cx="3086801" cy="2500306"/>
          </a:xfrm>
          <a:prstGeom prst="rect">
            <a:avLst/>
          </a:prstGeom>
        </p:spPr>
      </p:pic>
      <p:pic>
        <p:nvPicPr>
          <p:cNvPr id="14" name="Рисунок 13" descr="image (14).jpeg"/>
          <p:cNvPicPr>
            <a:picLocks noChangeAspect="1"/>
          </p:cNvPicPr>
          <p:nvPr/>
        </p:nvPicPr>
        <p:blipFill>
          <a:blip r:embed="rId4"/>
          <a:srcRect t="16279" r="13953"/>
          <a:stretch>
            <a:fillRect/>
          </a:stretch>
        </p:blipFill>
        <p:spPr>
          <a:xfrm>
            <a:off x="6500794" y="3429000"/>
            <a:ext cx="2643206" cy="3429000"/>
          </a:xfrm>
          <a:prstGeom prst="rect">
            <a:avLst/>
          </a:prstGeom>
        </p:spPr>
      </p:pic>
      <p:pic>
        <p:nvPicPr>
          <p:cNvPr id="6" name="Рисунок 5" descr="IMG_5552.JPG"/>
          <p:cNvPicPr>
            <a:picLocks noChangeAspect="1"/>
          </p:cNvPicPr>
          <p:nvPr/>
        </p:nvPicPr>
        <p:blipFill>
          <a:blip r:embed="rId5" cstate="print"/>
          <a:srcRect r="-1121" b="26672"/>
          <a:stretch>
            <a:fillRect/>
          </a:stretch>
        </p:blipFill>
        <p:spPr>
          <a:xfrm>
            <a:off x="3714744" y="3643314"/>
            <a:ext cx="2088232" cy="2697300"/>
          </a:xfrm>
          <a:prstGeom prst="rect">
            <a:avLst/>
          </a:prstGeom>
        </p:spPr>
      </p:pic>
      <p:pic>
        <p:nvPicPr>
          <p:cNvPr id="13" name="Рисунок 12" descr="IMG_55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4572008"/>
            <a:ext cx="3711125" cy="2249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57232"/>
            <a:ext cx="91440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70000"/>
              </a:lnSpc>
            </a:pPr>
            <a:r>
              <a:rPr lang="ru-RU" sz="4900" b="1" dirty="0" smtClean="0"/>
              <a:t>Этап соревнования по детской стоматологии: </a:t>
            </a:r>
            <a:r>
              <a:rPr lang="ru-RU" sz="3600" b="1" dirty="0" smtClean="0"/>
              <a:t>подбор средств индивидуальной гигиены рта, составление плана индивидуальной профилактики</a:t>
            </a:r>
            <a:endParaRPr lang="ru-RU" sz="3600" b="1" dirty="0"/>
          </a:p>
        </p:txBody>
      </p:sp>
      <p:pic>
        <p:nvPicPr>
          <p:cNvPr id="8" name="Рисунок 7" descr="IMG_2548.JPG"/>
          <p:cNvPicPr>
            <a:picLocks noChangeAspect="1"/>
          </p:cNvPicPr>
          <p:nvPr/>
        </p:nvPicPr>
        <p:blipFill>
          <a:blip r:embed="rId2" cstate="print"/>
          <a:srcRect t="9819"/>
          <a:stretch>
            <a:fillRect/>
          </a:stretch>
        </p:blipFill>
        <p:spPr>
          <a:xfrm>
            <a:off x="4714876" y="2143116"/>
            <a:ext cx="3896384" cy="2624511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1" name="Содержимое 10" descr="IMG_255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7143" t="4782" r="3571"/>
          <a:stretch>
            <a:fillRect/>
          </a:stretch>
        </p:blipFill>
        <p:spPr>
          <a:xfrm>
            <a:off x="214282" y="2143116"/>
            <a:ext cx="3571900" cy="2845173"/>
          </a:xfrm>
          <a:ln>
            <a:solidFill>
              <a:srgbClr val="7030A0"/>
            </a:solidFill>
          </a:ln>
        </p:spPr>
      </p:pic>
      <p:pic>
        <p:nvPicPr>
          <p:cNvPr id="9" name="Рисунок 8" descr="IMG_2553.JPG"/>
          <p:cNvPicPr>
            <a:picLocks noChangeAspect="1"/>
          </p:cNvPicPr>
          <p:nvPr/>
        </p:nvPicPr>
        <p:blipFill>
          <a:blip r:embed="rId4" cstate="print"/>
          <a:srcRect l="32615" t="14962" b="16535"/>
          <a:stretch>
            <a:fillRect/>
          </a:stretch>
        </p:blipFill>
        <p:spPr>
          <a:xfrm>
            <a:off x="1529818" y="4143380"/>
            <a:ext cx="3575116" cy="271462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2" name="Рисунок 11" descr="image (6).jpeg"/>
          <p:cNvPicPr>
            <a:picLocks noChangeAspect="1"/>
          </p:cNvPicPr>
          <p:nvPr/>
        </p:nvPicPr>
        <p:blipFill>
          <a:blip r:embed="rId5"/>
          <a:srcRect l="23170" t="1829" r="1372"/>
          <a:stretch>
            <a:fillRect/>
          </a:stretch>
        </p:blipFill>
        <p:spPr>
          <a:xfrm>
            <a:off x="6215074" y="4144671"/>
            <a:ext cx="2780756" cy="2713329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Larisa\AppData\Local\Temp\Temp1_11-02-2015_22-46-41.zip\image-11-02-15-10-51-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3313326"/>
            <a:ext cx="4475990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arisa\AppData\Local\Temp\Temp1_11-02-2015_22-46-41.zip\image-11-02-15-10-5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0" y="116632"/>
            <a:ext cx="4427984" cy="33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arisa\AppData\Local\Temp\Temp1_11-02-2015_22-46-41.zip\image-11-02-15-10-51-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7" y="3475659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Larisa\AppData\Local\Temp\Temp1_11-02-2015_22-46-41.zip\image-11-02-15-10-51-3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-26426"/>
            <a:ext cx="3296902" cy="333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194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Торжественное награждение!!!!!!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Larisa\Desktop\FullSizeRender.jpg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2" y="2081047"/>
            <a:ext cx="9046418" cy="424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432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Победители  в номинациях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285860"/>
            <a:ext cx="8929718" cy="5429264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</a:pPr>
            <a:r>
              <a:rPr lang="ru-RU" sz="1700" dirty="0" smtClean="0"/>
              <a:t>Победитель этапа «Домашнее задание» – </a:t>
            </a:r>
            <a:r>
              <a:rPr lang="ru-RU" sz="1700" b="1" dirty="0" err="1" smtClean="0"/>
              <a:t>Мырзагереева</a:t>
            </a:r>
            <a:r>
              <a:rPr lang="ru-RU" sz="1700" b="1" dirty="0" smtClean="0"/>
              <a:t> </a:t>
            </a:r>
            <a:r>
              <a:rPr lang="ru-RU" sz="1700" b="1" dirty="0" err="1" smtClean="0"/>
              <a:t>Карина</a:t>
            </a:r>
            <a:r>
              <a:rPr lang="ru-RU" sz="1700" b="1" dirty="0" smtClean="0"/>
              <a:t>, г. Караганда</a:t>
            </a:r>
            <a:endParaRPr lang="ru-RU" sz="1700" dirty="0" smtClean="0"/>
          </a:p>
          <a:p>
            <a:pPr lvl="0">
              <a:lnSpc>
                <a:spcPct val="120000"/>
              </a:lnSpc>
            </a:pPr>
            <a:r>
              <a:rPr lang="ru-RU" sz="1700" dirty="0" smtClean="0"/>
              <a:t>За лучшее наглядное пособие для детей  – </a:t>
            </a:r>
            <a:r>
              <a:rPr lang="ru-RU" sz="1700" b="1" dirty="0" err="1" smtClean="0"/>
              <a:t>Шималя</a:t>
            </a:r>
            <a:r>
              <a:rPr lang="ru-RU" sz="1700" b="1" dirty="0" smtClean="0"/>
              <a:t> Валерия, г. Ташкент</a:t>
            </a:r>
            <a:endParaRPr lang="ru-RU" sz="1700" dirty="0" smtClean="0"/>
          </a:p>
          <a:p>
            <a:pPr lvl="0">
              <a:lnSpc>
                <a:spcPct val="120000"/>
              </a:lnSpc>
            </a:pPr>
            <a:r>
              <a:rPr lang="ru-RU" sz="1700" dirty="0" smtClean="0"/>
              <a:t> За оригинальное использование фольклора в пособии для детей  – </a:t>
            </a:r>
            <a:br>
              <a:rPr lang="ru-RU" sz="1700" dirty="0" smtClean="0"/>
            </a:br>
            <a:r>
              <a:rPr lang="ru-RU" sz="1700" b="1" dirty="0" err="1" smtClean="0"/>
              <a:t>Залавина</a:t>
            </a:r>
            <a:r>
              <a:rPr lang="ru-RU" sz="1700" b="1" dirty="0" smtClean="0"/>
              <a:t> Ольга, г. Новосибирск</a:t>
            </a:r>
            <a:endParaRPr lang="ru-RU" sz="1700" dirty="0" smtClean="0"/>
          </a:p>
          <a:p>
            <a:pPr lvl="0">
              <a:lnSpc>
                <a:spcPct val="120000"/>
              </a:lnSpc>
            </a:pPr>
            <a:r>
              <a:rPr lang="ru-RU" sz="1700" dirty="0" smtClean="0"/>
              <a:t>Победитель в </a:t>
            </a:r>
            <a:r>
              <a:rPr lang="ru-RU" sz="1700" dirty="0" err="1" smtClean="0"/>
              <a:t>блиц-турнире</a:t>
            </a:r>
            <a:r>
              <a:rPr lang="ru-RU" sz="1700" dirty="0" smtClean="0"/>
              <a:t>  – </a:t>
            </a:r>
            <a:r>
              <a:rPr lang="ru-RU" sz="1700" b="1" dirty="0" smtClean="0"/>
              <a:t>Бакулина Анна, г. Нижний Новгород</a:t>
            </a:r>
            <a:endParaRPr lang="ru-RU" sz="1700" dirty="0" smtClean="0"/>
          </a:p>
          <a:p>
            <a:pPr lvl="0">
              <a:lnSpc>
                <a:spcPct val="120000"/>
              </a:lnSpc>
            </a:pPr>
            <a:r>
              <a:rPr lang="ru-RU" sz="1700" dirty="0" smtClean="0"/>
              <a:t>За лучшее составление программы индивидуальной профилактики  – </a:t>
            </a:r>
            <a:br>
              <a:rPr lang="ru-RU" sz="1700" dirty="0" smtClean="0"/>
            </a:br>
            <a:r>
              <a:rPr lang="ru-RU" sz="1700" b="1" dirty="0" err="1" smtClean="0"/>
              <a:t>Зайнутдинова</a:t>
            </a:r>
            <a:r>
              <a:rPr lang="ru-RU" sz="1700" b="1" dirty="0" smtClean="0"/>
              <a:t> </a:t>
            </a:r>
            <a:r>
              <a:rPr lang="ru-RU" sz="1700" b="1" dirty="0" err="1" smtClean="0"/>
              <a:t>Мукминат</a:t>
            </a:r>
            <a:r>
              <a:rPr lang="ru-RU" sz="1700" b="1" dirty="0" smtClean="0"/>
              <a:t>, г. Махачкала</a:t>
            </a:r>
            <a:endParaRPr lang="ru-RU" sz="1700" dirty="0" smtClean="0"/>
          </a:p>
          <a:p>
            <a:pPr lvl="0">
              <a:lnSpc>
                <a:spcPct val="120000"/>
              </a:lnSpc>
            </a:pPr>
            <a:r>
              <a:rPr lang="ru-RU" sz="1700" dirty="0" smtClean="0"/>
              <a:t>Лучший в проведении профессиональной гигиены полости рта  – </a:t>
            </a:r>
            <a:br>
              <a:rPr lang="ru-RU" sz="1700" dirty="0" smtClean="0"/>
            </a:br>
            <a:r>
              <a:rPr lang="ru-RU" sz="1700" b="1" dirty="0" err="1" smtClean="0"/>
              <a:t>Климовцев</a:t>
            </a:r>
            <a:r>
              <a:rPr lang="ru-RU" sz="1700" b="1" dirty="0" smtClean="0"/>
              <a:t> Владислав, г. Смоленск</a:t>
            </a:r>
            <a:endParaRPr lang="ru-RU" sz="1700" dirty="0" smtClean="0"/>
          </a:p>
          <a:p>
            <a:pPr lvl="0">
              <a:lnSpc>
                <a:spcPct val="120000"/>
              </a:lnSpc>
            </a:pPr>
            <a:r>
              <a:rPr lang="ru-RU" sz="1700" dirty="0" smtClean="0"/>
              <a:t>Победителю в номинации «За наилучший контакт с ребенком» – </a:t>
            </a:r>
            <a:br>
              <a:rPr lang="ru-RU" sz="1700" dirty="0" smtClean="0"/>
            </a:br>
            <a:r>
              <a:rPr lang="ru-RU" sz="1700" b="1" dirty="0" err="1" smtClean="0"/>
              <a:t>Петросьянц</a:t>
            </a:r>
            <a:r>
              <a:rPr lang="ru-RU" sz="1700" b="1" dirty="0" smtClean="0"/>
              <a:t> </a:t>
            </a:r>
            <a:r>
              <a:rPr lang="ru-RU" sz="1700" b="1" dirty="0" err="1" smtClean="0"/>
              <a:t>Армик</a:t>
            </a:r>
            <a:r>
              <a:rPr lang="ru-RU" sz="1700" b="1" dirty="0" smtClean="0"/>
              <a:t>, г. Томск</a:t>
            </a:r>
            <a:endParaRPr lang="ru-RU" sz="1700" dirty="0" smtClean="0"/>
          </a:p>
          <a:p>
            <a:pPr lvl="0">
              <a:lnSpc>
                <a:spcPct val="120000"/>
              </a:lnSpc>
            </a:pPr>
            <a:r>
              <a:rPr lang="ru-RU" sz="1700" dirty="0" smtClean="0"/>
              <a:t>Победителю в номинации «Детская стоматология» – </a:t>
            </a:r>
            <a:r>
              <a:rPr lang="ru-RU" sz="1700" b="1" dirty="0" smtClean="0"/>
              <a:t>Ахмедов </a:t>
            </a:r>
            <a:r>
              <a:rPr lang="ru-RU" sz="1700" b="1" dirty="0" err="1" smtClean="0"/>
              <a:t>Алишер</a:t>
            </a:r>
            <a:r>
              <a:rPr lang="ru-RU" sz="1700" b="1" dirty="0" smtClean="0"/>
              <a:t>, г. Ташкент</a:t>
            </a:r>
            <a:endParaRPr lang="ru-RU" sz="1700" dirty="0" smtClean="0"/>
          </a:p>
          <a:p>
            <a:pPr lvl="0">
              <a:lnSpc>
                <a:spcPct val="120000"/>
              </a:lnSpc>
            </a:pPr>
            <a:r>
              <a:rPr lang="ru-RU" sz="1700" dirty="0" smtClean="0"/>
              <a:t>Лучший в номинации «Удаление зуба на фантоме» – </a:t>
            </a:r>
            <a:r>
              <a:rPr lang="ru-RU" sz="1700" b="1" dirty="0" smtClean="0"/>
              <a:t>Баранец Станислав, </a:t>
            </a:r>
            <a:br>
              <a:rPr lang="ru-RU" sz="1700" b="1" dirty="0" smtClean="0"/>
            </a:br>
            <a:r>
              <a:rPr lang="ru-RU" sz="1700" b="1" dirty="0" smtClean="0"/>
              <a:t>г. Екатеринбург</a:t>
            </a:r>
            <a:endParaRPr lang="ru-RU" sz="1700" dirty="0" smtClean="0"/>
          </a:p>
          <a:p>
            <a:pPr lvl="0">
              <a:lnSpc>
                <a:spcPct val="120000"/>
              </a:lnSpc>
            </a:pPr>
            <a:r>
              <a:rPr lang="ru-RU" sz="1700" dirty="0" smtClean="0"/>
              <a:t>Приз «Хрустальный шприц» в номинации «Удаление зуба на фантоме» – </a:t>
            </a:r>
            <a:br>
              <a:rPr lang="ru-RU" sz="1700" dirty="0" smtClean="0"/>
            </a:br>
            <a:r>
              <a:rPr lang="ru-RU" sz="1700" b="1" dirty="0" smtClean="0"/>
              <a:t>Рожнова Полина, г. Тверь</a:t>
            </a:r>
            <a:endParaRPr lang="ru-RU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Победители в  номинациях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714488"/>
            <a:ext cx="7929618" cy="4857760"/>
          </a:xfrm>
        </p:spPr>
        <p:txBody>
          <a:bodyPr>
            <a:normAutofit fontScale="62500" lnSpcReduction="20000"/>
          </a:bodyPr>
          <a:lstStyle/>
          <a:p>
            <a:pPr lvl="0">
              <a:lnSpc>
                <a:spcPct val="120000"/>
              </a:lnSpc>
            </a:pPr>
            <a:r>
              <a:rPr lang="ru-RU" sz="2900" dirty="0" smtClean="0"/>
              <a:t>Приз «Мастер – золотая рука» в номинации «Удаление зуба на фантоме» – </a:t>
            </a:r>
            <a:r>
              <a:rPr lang="ru-RU" sz="2900" b="1" dirty="0" smtClean="0"/>
              <a:t>Ногин Леонид,</a:t>
            </a:r>
            <a:r>
              <a:rPr lang="ru-RU" sz="2900" dirty="0" smtClean="0"/>
              <a:t> </a:t>
            </a:r>
            <a:r>
              <a:rPr lang="ru-RU" sz="2900" b="1" dirty="0" smtClean="0"/>
              <a:t>г. Самара</a:t>
            </a:r>
            <a:endParaRPr lang="ru-RU" sz="2900" dirty="0" smtClean="0"/>
          </a:p>
          <a:p>
            <a:pPr lvl="0">
              <a:lnSpc>
                <a:spcPct val="120000"/>
              </a:lnSpc>
            </a:pPr>
            <a:r>
              <a:rPr lang="ru-RU" sz="2900" dirty="0" smtClean="0"/>
              <a:t>За лучший силиконовый оттиск  – </a:t>
            </a:r>
            <a:r>
              <a:rPr lang="ru-RU" sz="2900" b="1" dirty="0" smtClean="0"/>
              <a:t>Грачев Евгений, Москва, МГМСУ</a:t>
            </a:r>
            <a:endParaRPr lang="ru-RU" sz="2900" dirty="0" smtClean="0"/>
          </a:p>
          <a:p>
            <a:pPr lvl="0">
              <a:lnSpc>
                <a:spcPct val="120000"/>
              </a:lnSpc>
            </a:pPr>
            <a:r>
              <a:rPr lang="ru-RU" sz="2900" dirty="0" smtClean="0"/>
              <a:t>За лучший силиконовый оттиск  – </a:t>
            </a:r>
            <a:r>
              <a:rPr lang="ru-RU" sz="2900" b="1" dirty="0" smtClean="0"/>
              <a:t>Латышева Ольга, г. Курск</a:t>
            </a:r>
            <a:endParaRPr lang="ru-RU" sz="2900" dirty="0" smtClean="0"/>
          </a:p>
          <a:p>
            <a:pPr lvl="0">
              <a:lnSpc>
                <a:spcPct val="120000"/>
              </a:lnSpc>
            </a:pPr>
            <a:r>
              <a:rPr lang="ru-RU" sz="2900" dirty="0" smtClean="0"/>
              <a:t>За лучшее препарирование зуба под </a:t>
            </a:r>
            <a:r>
              <a:rPr lang="ru-RU" sz="2900" dirty="0" err="1" smtClean="0"/>
              <a:t>цельнокерамическую</a:t>
            </a:r>
            <a:r>
              <a:rPr lang="ru-RU" sz="2900" dirty="0" smtClean="0"/>
              <a:t> коронку   – </a:t>
            </a:r>
            <a:r>
              <a:rPr lang="ru-RU" sz="2900" b="1" dirty="0" smtClean="0"/>
              <a:t>Грачев Евгений, Москва, МГМСУ</a:t>
            </a:r>
            <a:endParaRPr lang="ru-RU" sz="2900" dirty="0" smtClean="0"/>
          </a:p>
          <a:p>
            <a:pPr lvl="0">
              <a:lnSpc>
                <a:spcPct val="120000"/>
              </a:lnSpc>
            </a:pPr>
            <a:r>
              <a:rPr lang="ru-RU" sz="2900" dirty="0" smtClean="0"/>
              <a:t>За лучшее препарирование зуба под </a:t>
            </a:r>
            <a:r>
              <a:rPr lang="ru-RU" sz="2900" dirty="0" err="1" smtClean="0"/>
              <a:t>цельнокерамическую</a:t>
            </a:r>
            <a:r>
              <a:rPr lang="ru-RU" sz="2900" dirty="0" smtClean="0"/>
              <a:t> коронку  – </a:t>
            </a:r>
            <a:r>
              <a:rPr lang="ru-RU" sz="2900" b="1" dirty="0" smtClean="0"/>
              <a:t>Ахмедов </a:t>
            </a:r>
            <a:r>
              <a:rPr lang="ru-RU" sz="2900" b="1" dirty="0" err="1" smtClean="0"/>
              <a:t>Мураджан</a:t>
            </a:r>
            <a:r>
              <a:rPr lang="ru-RU" sz="2900" b="1" dirty="0" smtClean="0"/>
              <a:t>, г. Ташкент</a:t>
            </a:r>
            <a:endParaRPr lang="ru-RU" sz="2900" dirty="0" smtClean="0"/>
          </a:p>
          <a:p>
            <a:pPr lvl="0">
              <a:lnSpc>
                <a:spcPct val="120000"/>
              </a:lnSpc>
            </a:pPr>
            <a:r>
              <a:rPr lang="ru-RU" sz="2900" dirty="0" smtClean="0"/>
              <a:t>Победителю </a:t>
            </a:r>
            <a:r>
              <a:rPr lang="en-US" sz="2900" dirty="0" smtClean="0"/>
              <a:t>CEREC</a:t>
            </a:r>
            <a:r>
              <a:rPr lang="ru-RU" sz="2900" dirty="0" smtClean="0"/>
              <a:t>-этапа   – </a:t>
            </a:r>
            <a:r>
              <a:rPr lang="ru-RU" sz="2900" b="1" dirty="0" smtClean="0"/>
              <a:t>Кожанова Ксения, г. Барнаул</a:t>
            </a:r>
            <a:endParaRPr lang="ru-RU" sz="2900" dirty="0" smtClean="0"/>
          </a:p>
          <a:p>
            <a:pPr lvl="0">
              <a:lnSpc>
                <a:spcPct val="120000"/>
              </a:lnSpc>
            </a:pPr>
            <a:r>
              <a:rPr lang="ru-RU" sz="2900" dirty="0" smtClean="0"/>
              <a:t>Лучший в препарировании кариозных полостей  – </a:t>
            </a:r>
            <a:br>
              <a:rPr lang="ru-RU" sz="2900" dirty="0" smtClean="0"/>
            </a:br>
            <a:r>
              <a:rPr lang="ru-RU" sz="2900" b="1" dirty="0" err="1" smtClean="0"/>
              <a:t>Сереков</a:t>
            </a:r>
            <a:r>
              <a:rPr lang="ru-RU" sz="2900" b="1" dirty="0" smtClean="0"/>
              <a:t> </a:t>
            </a:r>
            <a:r>
              <a:rPr lang="ru-RU" sz="2900" b="1" dirty="0" err="1" smtClean="0"/>
              <a:t>Атамурат</a:t>
            </a:r>
            <a:r>
              <a:rPr lang="ru-RU" sz="2900" b="1" dirty="0" smtClean="0"/>
              <a:t>, г. </a:t>
            </a:r>
            <a:r>
              <a:rPr lang="ru-RU" sz="2900" b="1" dirty="0" err="1" smtClean="0"/>
              <a:t>Алматы</a:t>
            </a:r>
            <a:endParaRPr lang="ru-RU" sz="2900" dirty="0" smtClean="0"/>
          </a:p>
          <a:p>
            <a:pPr lvl="0">
              <a:lnSpc>
                <a:spcPct val="120000"/>
              </a:lnSpc>
            </a:pPr>
            <a:r>
              <a:rPr lang="ru-RU" sz="2900" dirty="0" smtClean="0"/>
              <a:t> Лучший в пломбировании кариозных полостей  – </a:t>
            </a:r>
            <a:br>
              <a:rPr lang="ru-RU" sz="2900" dirty="0" smtClean="0"/>
            </a:br>
            <a:r>
              <a:rPr lang="ru-RU" sz="2900" b="1" dirty="0" err="1" smtClean="0"/>
              <a:t>Шаршенов</a:t>
            </a:r>
            <a:r>
              <a:rPr lang="ru-RU" sz="2900" b="1" dirty="0" smtClean="0"/>
              <a:t> </a:t>
            </a:r>
            <a:r>
              <a:rPr lang="ru-RU" sz="2900" b="1" dirty="0" err="1" smtClean="0"/>
              <a:t>Урмат</a:t>
            </a:r>
            <a:r>
              <a:rPr lang="ru-RU" sz="2900" b="1" dirty="0" smtClean="0"/>
              <a:t>, г. Бишкек</a:t>
            </a:r>
            <a:endParaRPr lang="ru-RU" sz="2900" dirty="0" smtClean="0"/>
          </a:p>
          <a:p>
            <a:pPr lvl="0">
              <a:lnSpc>
                <a:spcPct val="120000"/>
              </a:lnSpc>
            </a:pPr>
            <a:r>
              <a:rPr lang="ru-RU" sz="2900" dirty="0" smtClean="0"/>
              <a:t> Лучший по применению матричной системы  – </a:t>
            </a:r>
            <a:br>
              <a:rPr lang="ru-RU" sz="2900" dirty="0" smtClean="0"/>
            </a:br>
            <a:r>
              <a:rPr lang="ru-RU" sz="2900" b="1" dirty="0" smtClean="0"/>
              <a:t>Неуймин Александр, г. Ярославль</a:t>
            </a:r>
            <a:endParaRPr lang="ru-RU" sz="29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48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III </a:t>
            </a:r>
            <a:r>
              <a:rPr lang="ru-RU" b="1" dirty="0" smtClean="0"/>
              <a:t>место</a:t>
            </a:r>
            <a:endParaRPr lang="ru-RU" b="1" dirty="0"/>
          </a:p>
        </p:txBody>
      </p:sp>
      <p:pic>
        <p:nvPicPr>
          <p:cNvPr id="7" name="Picture 2" descr="C:\Documents and Settings\Administrator\Рабочий стол\Олимпиада 2015\IMG_5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071678"/>
            <a:ext cx="3974114" cy="39467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chemeClr val="accent3">
                    <a:lumMod val="50000"/>
                  </a:schemeClr>
                </a:solidFill>
              </a:rPr>
              <a:t>Юматов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 Алексей, г. Москва, МГМСУ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В олимпиаде участвовало 47 олимпийцев-студентов 5 курса из 6 стран:</a:t>
            </a:r>
            <a:br>
              <a:rPr lang="ru-RU" sz="2400" dirty="0"/>
            </a:br>
            <a:r>
              <a:rPr lang="ru-RU" sz="2400" dirty="0"/>
              <a:t>Россия( 37 факультетов ) Белоруссия, Франция, Узбекистан ( 3 факультета), Казахстан ( 2 факультета ), </a:t>
            </a:r>
            <a:r>
              <a:rPr lang="ru-RU" sz="2400" dirty="0" err="1"/>
              <a:t>Кыргизстан</a:t>
            </a:r>
            <a:r>
              <a:rPr lang="ru-RU" sz="2400" dirty="0"/>
              <a:t> </a:t>
            </a:r>
          </a:p>
        </p:txBody>
      </p:sp>
      <p:pic>
        <p:nvPicPr>
          <p:cNvPr id="2050" name="Picture 2" descr="F:\Готовые фотографии\олимп 2015\P10904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516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642918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III </a:t>
            </a:r>
            <a:r>
              <a:rPr lang="ru-RU" b="1" dirty="0" smtClean="0"/>
              <a:t>место</a:t>
            </a:r>
            <a:endParaRPr lang="ru-RU" b="1" dirty="0"/>
          </a:p>
        </p:txBody>
      </p:sp>
      <p:pic>
        <p:nvPicPr>
          <p:cNvPr id="7" name="Picture 2" descr="C:\Documents and Settings\Administrator\Рабочий стол\Олимпиада 2015\IMG_52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2071678"/>
            <a:ext cx="3672611" cy="37330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6088559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 smtClean="0">
                <a:solidFill>
                  <a:schemeClr val="accent3">
                    <a:lumMod val="50000"/>
                  </a:schemeClr>
                </a:solidFill>
              </a:rPr>
              <a:t>Гийом</a:t>
            </a:r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</a:rPr>
              <a:t> Марсель, г. Ницца</a:t>
            </a:r>
            <a:endParaRPr lang="ru-RU" sz="4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III </a:t>
            </a:r>
            <a:r>
              <a:rPr lang="ru-RU" b="1" dirty="0" smtClean="0"/>
              <a:t>место</a:t>
            </a:r>
            <a:endParaRPr lang="ru-RU" b="1" dirty="0"/>
          </a:p>
        </p:txBody>
      </p:sp>
      <p:pic>
        <p:nvPicPr>
          <p:cNvPr id="7" name="Picture 2" descr="G:\олимпиада 2015\Марченок Ольга\Марченок Оль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2000240"/>
            <a:ext cx="3227301" cy="414129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chemeClr val="accent3">
                    <a:lumMod val="50000"/>
                  </a:schemeClr>
                </a:solidFill>
              </a:rPr>
              <a:t>Марчёнок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 Ольга, г. Чита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04088"/>
            <a:ext cx="8147248" cy="492664"/>
          </a:xfrm>
        </p:spPr>
        <p:txBody>
          <a:bodyPr>
            <a:noAutofit/>
          </a:bodyPr>
          <a:lstStyle/>
          <a:p>
            <a:r>
              <a:rPr lang="ru-RU" sz="3200" dirty="0" smtClean="0"/>
              <a:t>2 место Дудкина Елена, </a:t>
            </a:r>
            <a:r>
              <a:rPr lang="ru-RU" sz="3200" dirty="0"/>
              <a:t>В</a:t>
            </a:r>
            <a:r>
              <a:rPr lang="ru-RU" sz="3200" dirty="0" smtClean="0"/>
              <a:t>олгоград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Larisa\AppData\Local\Temp\Temp1_11-02-2015_22-03-03.zip\IMG_53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580117"/>
            <a:ext cx="7488832" cy="499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497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47248" cy="108012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2место Самойлов Игорь, Челябинск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Larisa\AppData\Local\Temp\Temp1_11-02-2015_22-03-03.zip\IMG_5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66" y="1340768"/>
            <a:ext cx="8064896" cy="53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23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7"/>
            <a:ext cx="8219256" cy="130657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1 место </a:t>
            </a:r>
            <a:r>
              <a:rPr lang="ru-RU" sz="3200" dirty="0" err="1"/>
              <a:t>Н</a:t>
            </a:r>
            <a:r>
              <a:rPr lang="ru-RU" sz="3200" dirty="0" err="1" smtClean="0"/>
              <a:t>овикевич</a:t>
            </a:r>
            <a:r>
              <a:rPr lang="ru-RU" sz="3200" dirty="0" smtClean="0"/>
              <a:t> Ирина ,Белоруссия, Минск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Larisa\AppData\Local\Temp\Temp1_11-02-2015_22-03-03.zip\IMG_53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25" y="1567221"/>
            <a:ext cx="7364668" cy="490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9461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Абсолютный победитель </a:t>
            </a:r>
            <a:br>
              <a:rPr lang="ru-RU" sz="3600" dirty="0" smtClean="0"/>
            </a:br>
            <a:r>
              <a:rPr lang="ru-RU" sz="3600" dirty="0" smtClean="0"/>
              <a:t>Соловьев </a:t>
            </a:r>
            <a:r>
              <a:rPr lang="ru-RU" sz="3600" dirty="0"/>
              <a:t>С</a:t>
            </a:r>
            <a:r>
              <a:rPr lang="ru-RU" sz="3600" dirty="0" smtClean="0"/>
              <a:t>ергей , Омск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Larisa\AppData\Local\Temp\Temp1_11-02-2015_22-03-03.zip\IMG_53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55546"/>
            <a:ext cx="6932179" cy="462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374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Участники Олимпиады 2015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Содержимое 9" descr="IMG_53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29256" y="1538615"/>
            <a:ext cx="3240000" cy="1818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53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4896201"/>
            <a:ext cx="3161093" cy="1774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53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896201"/>
            <a:ext cx="3240000" cy="1818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53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1467177"/>
            <a:ext cx="3240000" cy="1818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0990.JPG"/>
          <p:cNvPicPr>
            <a:picLocks noChangeAspect="1"/>
          </p:cNvPicPr>
          <p:nvPr/>
        </p:nvPicPr>
        <p:blipFill>
          <a:blip r:embed="rId6" cstate="print"/>
          <a:srcRect t="23325" r="-11"/>
          <a:stretch>
            <a:fillRect/>
          </a:stretch>
        </p:blipFill>
        <p:spPr>
          <a:xfrm>
            <a:off x="2195736" y="2839826"/>
            <a:ext cx="4367442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0" y="404664"/>
            <a:ext cx="6732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b="1" dirty="0" smtClean="0">
                <a:solidFill>
                  <a:srgbClr val="00B050"/>
                </a:solidFill>
              </a:rPr>
              <a:t>Партнеры  Олимпиады</a:t>
            </a:r>
            <a:endParaRPr lang="ru-RU" sz="4800" b="1" dirty="0">
              <a:solidFill>
                <a:srgbClr val="00B05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958" t="27359" r="37825" b="10968"/>
          <a:stretch>
            <a:fillRect/>
          </a:stretch>
        </p:blipFill>
        <p:spPr bwMode="auto">
          <a:xfrm>
            <a:off x="35496" y="1524607"/>
            <a:ext cx="9108504" cy="5333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6" descr="C:\Users\Миктор\Desktop\Без имени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186360"/>
            <a:ext cx="1872207" cy="1814601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8591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100012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Обучающие лекции и семинары, ознакомительные демонстрации конкурсных заданий ( 09.02.)</a:t>
            </a:r>
            <a:endParaRPr lang="ru-RU" sz="2800" b="1" dirty="0"/>
          </a:p>
        </p:txBody>
      </p:sp>
      <p:pic>
        <p:nvPicPr>
          <p:cNvPr id="4" name="Содержимое 3" descr="IMG_09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8866" y="1714488"/>
            <a:ext cx="3780001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09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124" y="1694818"/>
            <a:ext cx="378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09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4286256"/>
            <a:ext cx="378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09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9124" y="4266586"/>
            <a:ext cx="378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Готовые фотографии\олимп 2015\P10904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970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78296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Открытие Олимпиады 2015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IMG_09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52120" y="1340768"/>
            <a:ext cx="3240000" cy="216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IMG_09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340768"/>
            <a:ext cx="3240000" cy="216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 descr="IMG_09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509120"/>
            <a:ext cx="324036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0" name="Picture 2" descr="G:\Готовые фотографии\Общии\Мероприятия\IMG_09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780928"/>
            <a:ext cx="3240000" cy="216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 descr="IMG_5330.JPG"/>
          <p:cNvPicPr>
            <a:picLocks noChangeAspect="1"/>
          </p:cNvPicPr>
          <p:nvPr/>
        </p:nvPicPr>
        <p:blipFill>
          <a:blip r:embed="rId6" cstate="print"/>
          <a:srcRect l="38978" t="22142" r="29381" b="19485"/>
          <a:stretch>
            <a:fillRect/>
          </a:stretch>
        </p:blipFill>
        <p:spPr>
          <a:xfrm>
            <a:off x="6660232" y="4437112"/>
            <a:ext cx="2232000" cy="23117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6502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Приветствия партнеров Олимпиады</a:t>
            </a:r>
            <a:endParaRPr lang="ru-RU" dirty="0"/>
          </a:p>
        </p:txBody>
      </p:sp>
      <p:pic>
        <p:nvPicPr>
          <p:cNvPr id="4" name="Рисунок 3" descr="P1090429.JPG"/>
          <p:cNvPicPr>
            <a:picLocks noChangeAspect="1"/>
          </p:cNvPicPr>
          <p:nvPr/>
        </p:nvPicPr>
        <p:blipFill>
          <a:blip r:embed="rId2" cstate="print"/>
          <a:srcRect l="35500"/>
          <a:stretch>
            <a:fillRect/>
          </a:stretch>
        </p:blipFill>
        <p:spPr>
          <a:xfrm>
            <a:off x="5286381" y="2372378"/>
            <a:ext cx="3857619" cy="4485622"/>
          </a:xfrm>
          <a:prstGeom prst="rect">
            <a:avLst/>
          </a:prstGeom>
        </p:spPr>
      </p:pic>
      <p:pic>
        <p:nvPicPr>
          <p:cNvPr id="5" name="Рисунок 4" descr="P1090422.JPG"/>
          <p:cNvPicPr>
            <a:picLocks noChangeAspect="1"/>
          </p:cNvPicPr>
          <p:nvPr/>
        </p:nvPicPr>
        <p:blipFill>
          <a:blip r:embed="rId3" cstate="print"/>
          <a:srcRect r="2740"/>
          <a:stretch>
            <a:fillRect/>
          </a:stretch>
        </p:blipFill>
        <p:spPr>
          <a:xfrm>
            <a:off x="0" y="2071678"/>
            <a:ext cx="5072098" cy="3911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690</TotalTime>
  <Words>349</Words>
  <Application>Microsoft Office PowerPoint</Application>
  <PresentationFormat>Экран (4:3)</PresentationFormat>
  <Paragraphs>60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Поток</vt:lpstr>
      <vt:lpstr>ГБОУ  ВПО Московский Государственный медико-стоматологический университет им. А.И. Евдокимова </vt:lpstr>
      <vt:lpstr>     Программа олимпиады</vt:lpstr>
      <vt:lpstr>В олимпиаде участвовало 47 олимпийцев-студентов 5 курса из 6 стран: Россия( 37 факультетов ) Белоруссия, Франция, Узбекистан ( 3 факультета), Казахстан ( 2 факультета ), Кыргизстан </vt:lpstr>
      <vt:lpstr>Участники Олимпиады 2015</vt:lpstr>
      <vt:lpstr>Презентация PowerPoint</vt:lpstr>
      <vt:lpstr>Обучающие лекции и семинары, ознакомительные демонстрации конкурсных заданий ( 09.02.)</vt:lpstr>
      <vt:lpstr>Презентация PowerPoint</vt:lpstr>
      <vt:lpstr>Открытие Олимпиады 2015</vt:lpstr>
      <vt:lpstr>Приветствия партнеров Олимпиады</vt:lpstr>
      <vt:lpstr>Возложение цветов к памятнику А.И. Евдокимова</vt:lpstr>
      <vt:lpstr>Лекторий для болельщиков, викторина</vt:lpstr>
      <vt:lpstr>Блиц-турнир</vt:lpstr>
      <vt:lpstr>Терапевтический этап соревнований ( кафедра гериартрической стоматологии , зав.проф.ВолковЕ.А.) препарирование зуба 4.6 –кариозная полость  2 класса</vt:lpstr>
      <vt:lpstr>Презентация PowerPoint</vt:lpstr>
      <vt:lpstr>наложение матрицы</vt:lpstr>
      <vt:lpstr>Презентация PowerPoint</vt:lpstr>
      <vt:lpstr>Презентация PowerPoint</vt:lpstr>
      <vt:lpstr>Ортопедический этап соревнований: получение оптического слепка внутриротовой камерой Omnicam (система Cerec)</vt:lpstr>
      <vt:lpstr>Хирургический этап соревнований ( каф.челюстно-лицевой хирургии,зав.проф. Дробышев А.Ю. и каф. пропедевтической стоматологии и материаловедения, зав.проф.БазикянЭ.А. )  удаление зубов</vt:lpstr>
      <vt:lpstr>Хирургический этап соревнований: наложение швов</vt:lpstr>
      <vt:lpstr>Этап соревнования по детской стоматологии ( кафедра детской стоматологии, зав.проф.КисельниковаЛ.П.)</vt:lpstr>
      <vt:lpstr>Презентация PowerPoint</vt:lpstr>
      <vt:lpstr>Этап соревнования по детской стоматологии: работа с оптрагейтом и определение индекса гигиены</vt:lpstr>
      <vt:lpstr>Этап соревнования по детской стоматологии: подбор средств индивидуальной гигиены рта, составление плана индивидуальной профилактики</vt:lpstr>
      <vt:lpstr>Презентация PowerPoint</vt:lpstr>
      <vt:lpstr>Торжественное награждение!!!!!!</vt:lpstr>
      <vt:lpstr>Победители  в номинациях</vt:lpstr>
      <vt:lpstr>Победители в  номинациях</vt:lpstr>
      <vt:lpstr>III место</vt:lpstr>
      <vt:lpstr>III место</vt:lpstr>
      <vt:lpstr>III место</vt:lpstr>
      <vt:lpstr>2 место Дудкина Елена, Волгоград</vt:lpstr>
      <vt:lpstr>2место Самойлов Игорь, Челябинск</vt:lpstr>
      <vt:lpstr>1 место Новикевич Ирина ,Белоруссия, Минск</vt:lpstr>
      <vt:lpstr>Абсолютный победитель  Соловьев Сергей , Омск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ГБОУ  ВПО Московский Государственный медико-стоматологический университет им. А.И. Евдокимова</dc:title>
  <dc:creator>Кафедра</dc:creator>
  <cp:lastModifiedBy>Larisa</cp:lastModifiedBy>
  <cp:revision>86</cp:revision>
  <dcterms:created xsi:type="dcterms:W3CDTF">2015-02-10T09:50:48Z</dcterms:created>
  <dcterms:modified xsi:type="dcterms:W3CDTF">2015-02-11T19:58:43Z</dcterms:modified>
</cp:coreProperties>
</file>