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64" r:id="rId5"/>
    <p:sldId id="302" r:id="rId6"/>
    <p:sldId id="284" r:id="rId7"/>
    <p:sldId id="291" r:id="rId8"/>
    <p:sldId id="289" r:id="rId9"/>
    <p:sldId id="288" r:id="rId10"/>
    <p:sldId id="306" r:id="rId11"/>
    <p:sldId id="266" r:id="rId12"/>
    <p:sldId id="297" r:id="rId13"/>
    <p:sldId id="283" r:id="rId14"/>
    <p:sldId id="294" r:id="rId15"/>
    <p:sldId id="296" r:id="rId16"/>
    <p:sldId id="301" r:id="rId17"/>
    <p:sldId id="293" r:id="rId18"/>
    <p:sldId id="299" r:id="rId19"/>
    <p:sldId id="342" r:id="rId20"/>
    <p:sldId id="307" r:id="rId21"/>
    <p:sldId id="304" r:id="rId22"/>
    <p:sldId id="305" r:id="rId23"/>
    <p:sldId id="298" r:id="rId24"/>
    <p:sldId id="281" r:id="rId25"/>
  </p:sldIdLst>
  <p:sldSz cx="9144000" cy="6858000" type="screen4x3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880" userDrawn="1">
          <p15:clr>
            <a:srgbClr val="A4A3A4"/>
          </p15:clr>
        </p15:guide>
        <p15:guide id="10" orient="horz" pos="25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500" y="108"/>
      </p:cViewPr>
      <p:guideLst>
        <p:guide pos="2880"/>
        <p:guide orient="horz" pos="25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Рассчетный контингент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16500</c:v>
                </c:pt>
                <c:pt idx="1">
                  <c:v>23000</c:v>
                </c:pt>
                <c:pt idx="2">
                  <c:v>27000</c:v>
                </c:pt>
                <c:pt idx="3">
                  <c:v>33200</c:v>
                </c:pt>
                <c:pt idx="4">
                  <c:v>38700</c:v>
                </c:pt>
                <c:pt idx="5">
                  <c:v>44200</c:v>
                </c:pt>
                <c:pt idx="6">
                  <c:v>37700</c:v>
                </c:pt>
                <c:pt idx="7">
                  <c:v>37700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26512"/>
        <c:axId val="223142560"/>
      </c:barChart>
      <c:catAx>
        <c:axId val="18682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142560"/>
        <c:crosses val="autoZero"/>
        <c:auto val="1"/>
        <c:lblAlgn val="ctr"/>
        <c:lblOffset val="100"/>
        <c:noMultiLvlLbl val="0"/>
      </c:catAx>
      <c:valAx>
        <c:axId val="22314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82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Серт.циклы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6500</c:v>
                </c:pt>
                <c:pt idx="1">
                  <c:v>6500</c:v>
                </c:pt>
                <c:pt idx="2">
                  <c:v>6500</c:v>
                </c:pt>
                <c:pt idx="3">
                  <c:v>6500</c:v>
                </c:pt>
                <c:pt idx="4">
                  <c:v>6500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НМО-36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02469135802472E-2"/>
                  <c:y val="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6500</c:v>
                </c:pt>
                <c:pt idx="1">
                  <c:v>13000</c:v>
                </c:pt>
                <c:pt idx="2">
                  <c:v>19500</c:v>
                </c:pt>
                <c:pt idx="3">
                  <c:v>26000</c:v>
                </c:pt>
                <c:pt idx="4">
                  <c:v>32500</c:v>
                </c:pt>
                <c:pt idx="5">
                  <c:v>32500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ПК вне НМО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8500</c:v>
                </c:pt>
                <c:pt idx="1">
                  <c:v>6000</c:v>
                </c:pt>
                <c:pt idx="2">
                  <c:v>5000</c:v>
                </c:pt>
                <c:pt idx="3">
                  <c:v>4000</c:v>
                </c:pt>
                <c:pt idx="4">
                  <c:v>3000</c:v>
                </c:pt>
                <c:pt idx="5">
                  <c:v>3000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1500</c:v>
                </c:pt>
                <c:pt idx="1">
                  <c:v>1500</c:v>
                </c:pt>
                <c:pt idx="2">
                  <c:v>2200</c:v>
                </c:pt>
                <c:pt idx="3">
                  <c:v>2200</c:v>
                </c:pt>
                <c:pt idx="4">
                  <c:v>2200</c:v>
                </c:pt>
                <c:pt idx="5">
                  <c:v>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512640"/>
        <c:axId val="223383328"/>
      </c:barChart>
      <c:catAx>
        <c:axId val="22351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223383328"/>
        <c:crosses val="autoZero"/>
        <c:auto val="1"/>
        <c:lblAlgn val="ctr"/>
        <c:lblOffset val="100"/>
        <c:noMultiLvlLbl val="0"/>
      </c:catAx>
      <c:valAx>
        <c:axId val="22338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223512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0.77125</cdr:x>
      <cdr:y>0.1336</cdr:y>
    </cdr:from>
    <cdr:to>
      <cdr:x>0.98999</cdr:x>
      <cdr:y>0.1336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6347048" y="604664"/>
          <a:ext cx="1800200" cy="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0.14162</cdr:x>
      <cdr:y>0.26088</cdr:y>
    </cdr:from>
    <cdr:to>
      <cdr:x>0.44787</cdr:x>
      <cdr:y>0.32452</cdr:y>
    </cdr:to>
    <cdr:sp macro="" textlink="">
      <cdr:nvSpPr>
        <cdr:cNvPr id="6" name="TextBox 5"/>
        <cdr:cNvSpPr txBox="1"/>
      </cdr:nvSpPr>
      <cdr:spPr>
        <a:xfrm xmlns:a="http://schemas.openxmlformats.org/drawingml/2006/main" rot="20003230">
          <a:off x="1165487" y="1180726"/>
          <a:ext cx="25202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</a:rPr>
            <a:t>3</a:t>
          </a:r>
          <a:r>
            <a:rPr lang="ru-RU" sz="1600" b="1" dirty="0" smtClean="0">
              <a:solidFill>
                <a:srgbClr val="FF0000"/>
              </a:solidFill>
            </a:rPr>
            <a:t>-кратное увеличение </a:t>
          </a:r>
          <a:r>
            <a:rPr lang="ru-RU" sz="1600" b="1" dirty="0" err="1" smtClean="0">
              <a:solidFill>
                <a:srgbClr val="FF0000"/>
              </a:solidFill>
            </a:rPr>
            <a:t>кнтингента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04.02.2021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4051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4051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l" rtl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457242" indent="0" algn="l" rtl="0">
              <a:buNone/>
              <a:defRPr sz="2026" b="1"/>
            </a:lvl2pPr>
            <a:lvl3pPr marL="914484" indent="0" algn="l" rtl="0">
              <a:buNone/>
              <a:defRPr sz="1800" b="1"/>
            </a:lvl3pPr>
            <a:lvl4pPr marL="1371726" indent="0" algn="l" rtl="0">
              <a:buNone/>
              <a:defRPr sz="1575" b="1"/>
            </a:lvl4pPr>
            <a:lvl5pPr marL="1828967" indent="0" algn="l" rtl="0">
              <a:buNone/>
              <a:defRPr sz="1575" b="1"/>
            </a:lvl5pPr>
            <a:lvl6pPr marL="2286210" indent="0" algn="l" rtl="0">
              <a:buNone/>
              <a:defRPr sz="1575" b="1"/>
            </a:lvl6pPr>
            <a:lvl7pPr marL="2743451" indent="0" algn="l" rtl="0">
              <a:buNone/>
              <a:defRPr sz="1575" b="1"/>
            </a:lvl7pPr>
            <a:lvl8pPr marL="3200693" indent="0" algn="l" rtl="0">
              <a:buNone/>
              <a:defRPr sz="1575" b="1"/>
            </a:lvl8pPr>
            <a:lvl9pPr marL="3657935" indent="0" algn="l" rtl="0">
              <a:buNone/>
              <a:defRPr sz="1575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457242" indent="0" algn="l" rtl="0">
              <a:buNone/>
              <a:defRPr sz="2026" b="1"/>
            </a:lvl2pPr>
            <a:lvl3pPr marL="914484" indent="0" algn="l" rtl="0">
              <a:buNone/>
              <a:defRPr sz="1800" b="1"/>
            </a:lvl3pPr>
            <a:lvl4pPr marL="1371726" indent="0" algn="l" rtl="0">
              <a:buNone/>
              <a:defRPr sz="1575" b="1"/>
            </a:lvl4pPr>
            <a:lvl5pPr marL="1828967" indent="0" algn="l" rtl="0">
              <a:buNone/>
              <a:defRPr sz="1575" b="1"/>
            </a:lvl5pPr>
            <a:lvl6pPr marL="2286210" indent="0" algn="l" rtl="0">
              <a:buNone/>
              <a:defRPr sz="1575" b="1"/>
            </a:lvl6pPr>
            <a:lvl7pPr marL="2743451" indent="0" algn="l" rtl="0">
              <a:buNone/>
              <a:defRPr sz="1575" b="1"/>
            </a:lvl7pPr>
            <a:lvl8pPr marL="3200693" indent="0" algn="l" rtl="0">
              <a:buNone/>
              <a:defRPr sz="1575" b="1"/>
            </a:lvl8pPr>
            <a:lvl9pPr marL="3657935" indent="0" algn="l" rtl="0">
              <a:buNone/>
              <a:defRPr sz="1575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15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algn="l" rtl="0">
              <a:defRPr sz="135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/>
            </a:lvl8pPr>
            <a:lvl9pPr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200"/>
            </a:lvl1pPr>
            <a:lvl2pPr marL="457242" indent="0" algn="l" rtl="0">
              <a:buNone/>
              <a:defRPr sz="1200"/>
            </a:lvl2pPr>
            <a:lvl3pPr marL="914484" indent="0" algn="l" rtl="0">
              <a:buNone/>
              <a:defRPr sz="975"/>
            </a:lvl3pPr>
            <a:lvl4pPr marL="1371726" indent="0" algn="l" rtl="0">
              <a:buNone/>
              <a:defRPr sz="900"/>
            </a:lvl4pPr>
            <a:lvl5pPr marL="1828967" indent="0" algn="l" rtl="0">
              <a:buNone/>
              <a:defRPr sz="900"/>
            </a:lvl5pPr>
            <a:lvl6pPr marL="2286210" indent="0" algn="l" rtl="0">
              <a:buNone/>
              <a:defRPr sz="900"/>
            </a:lvl6pPr>
            <a:lvl7pPr marL="2743451" indent="0" algn="l" rtl="0">
              <a:buNone/>
              <a:defRPr sz="900"/>
            </a:lvl7pPr>
            <a:lvl8pPr marL="3200693" indent="0" algn="l" rtl="0">
              <a:buNone/>
              <a:defRPr sz="900"/>
            </a:lvl8pPr>
            <a:lvl9pPr marL="3657935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15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101"/>
            </a:lvl1pPr>
            <a:lvl2pPr marL="457242" indent="0" algn="l" rtl="0">
              <a:buNone/>
              <a:defRPr sz="2776"/>
            </a:lvl2pPr>
            <a:lvl3pPr marL="914484" indent="0" algn="l" rtl="0">
              <a:buNone/>
              <a:defRPr sz="2401"/>
            </a:lvl3pPr>
            <a:lvl4pPr marL="1371726" indent="0" algn="l" rtl="0">
              <a:buNone/>
              <a:defRPr sz="2026"/>
            </a:lvl4pPr>
            <a:lvl5pPr marL="1828967" indent="0" algn="l" rtl="0">
              <a:buNone/>
              <a:defRPr sz="2026"/>
            </a:lvl5pPr>
            <a:lvl6pPr marL="2286210" indent="0" algn="l" rtl="0">
              <a:buNone/>
              <a:defRPr sz="2026"/>
            </a:lvl6pPr>
            <a:lvl7pPr marL="2743451" indent="0" algn="l" rtl="0">
              <a:buNone/>
              <a:defRPr sz="2026"/>
            </a:lvl7pPr>
            <a:lvl8pPr marL="3200693" indent="0" algn="l" rtl="0">
              <a:buNone/>
              <a:defRPr sz="2026"/>
            </a:lvl8pPr>
            <a:lvl9pPr marL="3657935" indent="0" algn="l" rtl="0">
              <a:buNone/>
              <a:defRPr sz="2026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/>
            </a:lvl1pPr>
            <a:lvl2pPr marL="457242" indent="0" algn="l" rtl="0">
              <a:buNone/>
              <a:defRPr sz="1200"/>
            </a:lvl2pPr>
            <a:lvl3pPr marL="914484" indent="0" algn="l" rtl="0">
              <a:buNone/>
              <a:defRPr sz="975"/>
            </a:lvl3pPr>
            <a:lvl4pPr marL="1371726" indent="0" algn="l" rtl="0">
              <a:buNone/>
              <a:defRPr sz="900"/>
            </a:lvl4pPr>
            <a:lvl5pPr marL="1828967" indent="0" algn="l" rtl="0">
              <a:buNone/>
              <a:defRPr sz="900"/>
            </a:lvl5pPr>
            <a:lvl6pPr marL="2286210" indent="0" algn="l" rtl="0">
              <a:buNone/>
              <a:defRPr sz="900"/>
            </a:lvl6pPr>
            <a:lvl7pPr marL="2743451" indent="0" algn="l" rtl="0">
              <a:buNone/>
              <a:defRPr sz="900"/>
            </a:lvl7pPr>
            <a:lvl8pPr marL="3200693" indent="0" algn="l" rtl="0">
              <a:buNone/>
              <a:defRPr sz="900"/>
            </a:lvl8pPr>
            <a:lvl9pPr marL="3657935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2140399"/>
            <a:ext cx="5257800" cy="2150437"/>
          </a:xfrm>
        </p:spPr>
        <p:txBody>
          <a:bodyPr rtlCol="0"/>
          <a:lstStyle/>
          <a:p>
            <a:pPr rtl="0"/>
            <a:r>
              <a:rPr lang="ru-RU" b="1" dirty="0" smtClean="0"/>
              <a:t>Непрерывное медицинск</a:t>
            </a:r>
            <a:r>
              <a:rPr lang="ru-RU" b="1" dirty="0"/>
              <a:t>о</a:t>
            </a:r>
            <a:r>
              <a:rPr lang="ru-RU" b="1" dirty="0" smtClean="0"/>
              <a:t>е образование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b="1" dirty="0" err="1" smtClean="0"/>
              <a:t>Цаликова</a:t>
            </a:r>
            <a:r>
              <a:rPr lang="ru-RU" b="1" dirty="0" smtClean="0"/>
              <a:t> Н.А.</a:t>
            </a:r>
            <a:endParaRPr lang="ru-RU" b="1" dirty="0" smtClean="0"/>
          </a:p>
          <a:p>
            <a:pPr rtl="0"/>
            <a:r>
              <a:rPr lang="ru-RU" b="1" dirty="0" smtClean="0"/>
              <a:t>Евдокимов В.В.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3188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ФГБОУ ВО МГМСУ им. </a:t>
            </a:r>
            <a:r>
              <a:rPr lang="ru-RU" dirty="0" err="1" smtClean="0"/>
              <a:t>А.И.Евдокимова</a:t>
            </a:r>
            <a:r>
              <a:rPr lang="ru-RU" dirty="0" smtClean="0"/>
              <a:t> Минздрава России</a:t>
            </a:r>
          </a:p>
        </p:txBody>
      </p:sp>
      <p:pic>
        <p:nvPicPr>
          <p:cNvPr id="1030" name="Picture 6" descr="Картинки по запросу герб МГМС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19" y="295213"/>
            <a:ext cx="1079411" cy="11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edu.rosminzdrav.ru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4397" t="15626" r="15419" b="14056"/>
          <a:stretch/>
        </p:blipFill>
        <p:spPr>
          <a:xfrm>
            <a:off x="107504" y="1473199"/>
            <a:ext cx="9030322" cy="51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2884162" y="1047638"/>
            <a:ext cx="5907390" cy="890101"/>
          </a:xfrm>
          <a:prstGeom prst="roundRect">
            <a:avLst>
              <a:gd name="adj" fmla="val 4641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Получение сертификата после 1 января 2016 года и регистрация на портале НМО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Выбор пятилетнего </a:t>
            </a:r>
            <a:r>
              <a:rPr lang="ru-RU" sz="1600" b="1" dirty="0">
                <a:solidFill>
                  <a:srgbClr val="000000"/>
                </a:solidFill>
                <a:latin typeface="Cambria" pitchFamily="18" charset="0"/>
              </a:rPr>
              <a:t>цикла обучения объемом 250 </a:t>
            </a: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часов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902853" y="3140968"/>
            <a:ext cx="1976448" cy="1994061"/>
          </a:xfrm>
          <a:prstGeom prst="roundRect">
            <a:avLst>
              <a:gd name="adj" fmla="val 4641"/>
            </a:avLst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Формирование индивидуального учебного плана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(по 50 часов в год)</a:t>
            </a:r>
            <a:endParaRPr lang="ru-RU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5400000">
            <a:off x="5629424" y="921083"/>
            <a:ext cx="416866" cy="269640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5400000">
            <a:off x="6842370" y="3912368"/>
            <a:ext cx="227019" cy="15859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650163" y="3140968"/>
            <a:ext cx="3160080" cy="1994061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Программы дополнительного профессионального образования 36ч/год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Cambria" pitchFamily="18" charset="0"/>
              </a:rPr>
              <a:t>+</a:t>
            </a:r>
            <a:endParaRPr lang="ru-RU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Образовательные мероприятия - 14 часов/год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211959" y="6025543"/>
            <a:ext cx="3556555" cy="658425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Периодическая аккредитация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 раз/5 лет</a:t>
            </a:r>
          </a:p>
        </p:txBody>
      </p:sp>
      <p:sp>
        <p:nvSpPr>
          <p:cNvPr id="19" name="Стрелка вправо 18"/>
          <p:cNvSpPr/>
          <p:nvPr/>
        </p:nvSpPr>
        <p:spPr bwMode="auto">
          <a:xfrm rot="13631844">
            <a:off x="3895651" y="5473571"/>
            <a:ext cx="693977" cy="187057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71800" y="2636912"/>
            <a:ext cx="6264696" cy="4104456"/>
          </a:xfrm>
          <a:prstGeom prst="round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5000703" y="4172031"/>
            <a:ext cx="586800" cy="177809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 rot="7069596">
            <a:off x="6688188" y="5473570"/>
            <a:ext cx="693977" cy="187057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7" y="217850"/>
            <a:ext cx="8486715" cy="4748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Пятилетние циклы обучения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576" y="1535225"/>
            <a:ext cx="21828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Роль образовательной организации в НМО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:</a:t>
            </a:r>
          </a:p>
          <a:p>
            <a:endParaRPr lang="ru-RU" sz="16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Подтверждает выбранный слушателем пятилетний цикл</a:t>
            </a: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Разрабатывает и размещает на портале программы объемом 36ч</a:t>
            </a: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Участвует в аккредитации специалистов</a:t>
            </a:r>
            <a:endParaRPr lang="ru-RU" sz="16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6057" y="5271291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Портфолио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 250 ч за 5 лет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Аккредитация образовательных мероприятий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Аккредитацию осуществляет комиссия при координационном совете по НМО Минздрава России, технический исполнитель – Ассоциация медицинских обществ по качеству (АСМОК)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Все мероприятия прошедшие аккредитацию получают определенное количество кодов (ХХХХ-ХХХХХХХХ). Нет кода – не будет учитываться в системе НМО!</a:t>
            </a:r>
          </a:p>
          <a:p>
            <a:r>
              <a:rPr lang="ru-RU" dirty="0">
                <a:solidFill>
                  <a:schemeClr val="tx2"/>
                </a:solidFill>
              </a:rPr>
              <a:t>1час </a:t>
            </a:r>
            <a:r>
              <a:rPr lang="en-US" dirty="0">
                <a:solidFill>
                  <a:schemeClr val="tx2"/>
                </a:solidFill>
              </a:rPr>
              <a:t>= 1 </a:t>
            </a:r>
            <a:r>
              <a:rPr lang="ru-RU" dirty="0">
                <a:solidFill>
                  <a:schemeClr val="tx2"/>
                </a:solidFill>
              </a:rPr>
              <a:t>кредит, ½ дня = 3 кредита, 1 день = 6 кредитов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Уже сейчас ежемесячно аккредитуется несколько сотен мероприятий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Аккредитовать образовательные мероприятия могут как некоммерческие профессиональные организации, так и образовательные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2035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5257800" cy="1930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Аккредитация медицинских и фармацевтических работников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40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Аккредитация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73200"/>
            <a:ext cx="7990656" cy="5196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Проводится в помещениях образовательной организации с использованием принадлежащего ей материально-технического обеспечения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Состав </a:t>
            </a:r>
            <a:r>
              <a:rPr lang="ru-RU" dirty="0" err="1" smtClean="0">
                <a:solidFill>
                  <a:schemeClr val="tx2"/>
                </a:solidFill>
              </a:rPr>
              <a:t>аккредитационной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комиссии </a:t>
            </a:r>
            <a:r>
              <a:rPr lang="ru-RU" dirty="0" smtClean="0">
                <a:solidFill>
                  <a:schemeClr val="tx2"/>
                </a:solidFill>
              </a:rPr>
              <a:t>включает представителей профессиональных </a:t>
            </a:r>
            <a:r>
              <a:rPr lang="ru-RU" dirty="0" err="1" smtClean="0">
                <a:solidFill>
                  <a:schemeClr val="tx2"/>
                </a:solidFill>
              </a:rPr>
              <a:t>некомерческих</a:t>
            </a:r>
            <a:r>
              <a:rPr lang="ru-RU" dirty="0" smtClean="0">
                <a:solidFill>
                  <a:schemeClr val="tx2"/>
                </a:solidFill>
              </a:rPr>
              <a:t> организаций, работодателя и образовательной организации; утверждается приказом </a:t>
            </a:r>
            <a:r>
              <a:rPr lang="ru-RU" dirty="0">
                <a:solidFill>
                  <a:schemeClr val="tx2"/>
                </a:solidFill>
              </a:rPr>
              <a:t>Минздрава </a:t>
            </a:r>
            <a:r>
              <a:rPr lang="ru-RU" dirty="0" smtClean="0">
                <a:solidFill>
                  <a:schemeClr val="tx2"/>
                </a:solidFill>
              </a:rPr>
              <a:t>России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Лица</a:t>
            </a:r>
            <a:r>
              <a:rPr lang="ru-RU" dirty="0">
                <a:solidFill>
                  <a:schemeClr val="tx2"/>
                </a:solidFill>
              </a:rPr>
              <a:t>, признанные не прошедшими аккредитацию допускаются для повторной сдачи не ранее чем через 11 </a:t>
            </a:r>
            <a:r>
              <a:rPr lang="ru-RU" dirty="0" smtClean="0">
                <a:solidFill>
                  <a:schemeClr val="tx2"/>
                </a:solidFill>
              </a:rPr>
              <a:t>месяцев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Виды аккредитации специалистов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4824"/>
            <a:ext cx="7620000" cy="19442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Первичная </a:t>
            </a:r>
            <a:r>
              <a:rPr lang="ru-RU" sz="2000" dirty="0" smtClean="0">
                <a:solidFill>
                  <a:schemeClr val="tx2"/>
                </a:solidFill>
              </a:rPr>
              <a:t>(</a:t>
            </a:r>
            <a:r>
              <a:rPr lang="ru-RU" sz="2000" dirty="0" err="1" smtClean="0">
                <a:solidFill>
                  <a:schemeClr val="tx2"/>
                </a:solidFill>
              </a:rPr>
              <a:t>специалитет</a:t>
            </a:r>
            <a:r>
              <a:rPr lang="ru-RU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Первичная специализированная </a:t>
            </a:r>
            <a:r>
              <a:rPr lang="ru-RU" sz="2000" dirty="0" smtClean="0">
                <a:solidFill>
                  <a:schemeClr val="tx2"/>
                </a:solidFill>
              </a:rPr>
              <a:t>(ординатура, программы ПП, подтверждение иностранного образования)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Периодическая аккредитация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(1 </a:t>
            </a:r>
            <a:r>
              <a:rPr lang="ru-RU" sz="2000" dirty="0" smtClean="0">
                <a:solidFill>
                  <a:schemeClr val="tx2"/>
                </a:solidFill>
              </a:rPr>
              <a:t>раз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в</a:t>
            </a:r>
            <a:r>
              <a:rPr lang="en-US" sz="2000" dirty="0" smtClean="0">
                <a:solidFill>
                  <a:schemeClr val="tx2"/>
                </a:solidFill>
              </a:rPr>
              <a:t> 5 </a:t>
            </a:r>
            <a:r>
              <a:rPr lang="ru-RU" sz="2000" dirty="0" smtClean="0">
                <a:solidFill>
                  <a:schemeClr val="tx2"/>
                </a:solidFill>
              </a:rPr>
              <a:t>лет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6756" t="35455" r="7659" b="35235"/>
          <a:stretch/>
        </p:blipFill>
        <p:spPr>
          <a:xfrm>
            <a:off x="305271" y="4293096"/>
            <a:ext cx="8533457" cy="21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Этапы введения аккредитации, значимые для ФДПО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645996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С 1 января 2018 года процедура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аккредитации будет </a:t>
            </a:r>
            <a:r>
              <a:rPr lang="ru-RU" sz="2000" u="sng" dirty="0" smtClean="0">
                <a:solidFill>
                  <a:schemeClr val="tx2"/>
                </a:solidFill>
              </a:rPr>
              <a:t>обязательной</a:t>
            </a:r>
            <a:r>
              <a:rPr lang="ru-RU" sz="2000" dirty="0" smtClean="0">
                <a:solidFill>
                  <a:schemeClr val="tx2"/>
                </a:solidFill>
              </a:rPr>
              <a:t> для лиц: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окончивших программу профессиональной переподготовки.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получивших медицинское образование в иностранных государствах (до 2018 года - «</a:t>
            </a:r>
            <a:r>
              <a:rPr lang="ru-RU" sz="2000" dirty="0" err="1" smtClean="0">
                <a:solidFill>
                  <a:schemeClr val="tx2"/>
                </a:solidFill>
              </a:rPr>
              <a:t>спецэкзамен</a:t>
            </a:r>
            <a:r>
              <a:rPr lang="ru-RU" sz="2000" dirty="0" smtClean="0">
                <a:solidFill>
                  <a:schemeClr val="tx2"/>
                </a:solidFill>
              </a:rPr>
              <a:t>»)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С</a:t>
            </a:r>
            <a:r>
              <a:rPr lang="ru-RU" sz="2000" dirty="0" smtClean="0">
                <a:solidFill>
                  <a:schemeClr val="tx2"/>
                </a:solidFill>
              </a:rPr>
              <a:t> 1 января 2021 года допуск к медицинской деятельности будет осуществляться </a:t>
            </a:r>
            <a:r>
              <a:rPr lang="ru-RU" sz="2000" u="sng" dirty="0" smtClean="0">
                <a:solidFill>
                  <a:schemeClr val="tx2"/>
                </a:solidFill>
              </a:rPr>
              <a:t>только</a:t>
            </a:r>
            <a:r>
              <a:rPr lang="ru-RU" sz="2000" dirty="0" smtClean="0">
                <a:solidFill>
                  <a:schemeClr val="tx2"/>
                </a:solidFill>
              </a:rPr>
              <a:t> через процедуру аккредитации специалистов.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6721860" y="1916832"/>
            <a:ext cx="216024" cy="252028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48264" y="242088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Требует подготовки в 2017г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Аккредитация в рамках ФДПО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450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Первичная </a:t>
            </a:r>
            <a:r>
              <a:rPr lang="ru-RU" b="1" u="sng" dirty="0">
                <a:solidFill>
                  <a:schemeClr val="tx2"/>
                </a:solidFill>
              </a:rPr>
              <a:t>специализированная аккредитация</a:t>
            </a:r>
            <a:r>
              <a:rPr lang="ru-RU" b="1" dirty="0">
                <a:solidFill>
                  <a:schemeClr val="tx2"/>
                </a:solidFill>
              </a:rPr>
              <a:t> (после </a:t>
            </a:r>
            <a:r>
              <a:rPr lang="ru-RU" b="1" dirty="0" smtClean="0">
                <a:solidFill>
                  <a:schemeClr val="tx2"/>
                </a:solidFill>
              </a:rPr>
              <a:t>ПП, подтверждение иностранного образования):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1. тестирование (60 вопросов),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 оценки практических навыков (умений) в симулированных условиях – не менее 5 заданий,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3. решение ситуационных задач (3 задачи по 5 вопросов)</a:t>
            </a:r>
          </a:p>
          <a:p>
            <a:pPr marL="0" indent="444500">
              <a:buNone/>
            </a:pPr>
            <a:r>
              <a:rPr lang="ru-RU" b="1" u="sng" dirty="0">
                <a:solidFill>
                  <a:schemeClr val="tx2"/>
                </a:solidFill>
              </a:rPr>
              <a:t>Периодическая аккредитация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b="1" dirty="0" smtClean="0">
                <a:solidFill>
                  <a:schemeClr val="tx2"/>
                </a:solidFill>
              </a:rPr>
              <a:t>1 раз </a:t>
            </a:r>
            <a:r>
              <a:rPr lang="ru-RU" b="1" dirty="0">
                <a:solidFill>
                  <a:schemeClr val="tx2"/>
                </a:solidFill>
              </a:rPr>
              <a:t>в 5 лет):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1. оценка </a:t>
            </a:r>
            <a:r>
              <a:rPr lang="ru-RU" dirty="0" smtClean="0">
                <a:solidFill>
                  <a:schemeClr val="tx2"/>
                </a:solidFill>
              </a:rPr>
              <a:t>портфолио, 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 </a:t>
            </a:r>
            <a:r>
              <a:rPr lang="ru-RU" dirty="0" smtClean="0">
                <a:solidFill>
                  <a:schemeClr val="tx2"/>
                </a:solidFill>
              </a:rPr>
              <a:t>тестирование</a:t>
            </a:r>
            <a:r>
              <a:rPr lang="ru-RU" dirty="0">
                <a:solidFill>
                  <a:schemeClr val="tx2"/>
                </a:solidFill>
              </a:rPr>
              <a:t>(60 вопросов)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6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200"/>
            <a:ext cx="8352928" cy="10485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Для </a:t>
            </a:r>
            <a:r>
              <a:rPr lang="ru-RU" sz="2800" b="1" dirty="0">
                <a:solidFill>
                  <a:schemeClr val="tx2"/>
                </a:solidFill>
              </a:rPr>
              <a:t>прохождения </a:t>
            </a:r>
            <a:r>
              <a:rPr lang="ru-RU" sz="2800" b="1" dirty="0" smtClean="0">
                <a:solidFill>
                  <a:schemeClr val="tx2"/>
                </a:solidFill>
              </a:rPr>
              <a:t>периодической </a:t>
            </a:r>
            <a:r>
              <a:rPr lang="ru-RU" sz="2800" b="1" dirty="0">
                <a:solidFill>
                  <a:schemeClr val="tx2"/>
                </a:solidFill>
              </a:rPr>
              <a:t>аккредитации </a:t>
            </a:r>
            <a:r>
              <a:rPr lang="ru-RU" sz="2800" b="1" dirty="0" smtClean="0">
                <a:solidFill>
                  <a:schemeClr val="tx2"/>
                </a:solidFill>
              </a:rPr>
              <a:t>обучающийся представляет: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73200"/>
            <a:ext cx="8280920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«Портфолио НМО» </a:t>
            </a:r>
            <a:r>
              <a:rPr lang="ru-RU" sz="2200" dirty="0" smtClean="0">
                <a:solidFill>
                  <a:schemeClr val="tx2"/>
                </a:solidFill>
              </a:rPr>
              <a:t>- </a:t>
            </a:r>
            <a:r>
              <a:rPr lang="ru-RU" sz="2200" dirty="0">
                <a:solidFill>
                  <a:schemeClr val="tx2"/>
                </a:solidFill>
              </a:rPr>
              <a:t>э</a:t>
            </a:r>
            <a:r>
              <a:rPr lang="ru-RU" sz="2200" dirty="0" smtClean="0">
                <a:solidFill>
                  <a:schemeClr val="tx2"/>
                </a:solidFill>
              </a:rPr>
              <a:t>то отчет за последние пять лет о профессиональной деятельности аккредитуемого, включающий сведения об индивидуальных профессиональных достижениях,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u="sng" dirty="0" smtClean="0">
                <a:solidFill>
                  <a:schemeClr val="tx2"/>
                </a:solidFill>
              </a:rPr>
              <a:t>сведения об освоении программ повышения квалификации, обеспечивающих непрерывное совершенствование профессиональных навыков и расширения квалификации;</a:t>
            </a:r>
          </a:p>
          <a:p>
            <a:pPr marL="0" indent="0" algn="r">
              <a:buNone/>
            </a:pPr>
            <a:endParaRPr lang="ru-RU" sz="400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ru-RU" sz="1500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Приказ Министерства здравоохранения РФ от 2 июня 2016 г. N 334н</a:t>
            </a:r>
            <a:br>
              <a:rPr lang="ru-RU" sz="1500" b="1" dirty="0" smtClean="0">
                <a:solidFill>
                  <a:schemeClr val="tx2"/>
                </a:solidFill>
              </a:rPr>
            </a:br>
            <a:r>
              <a:rPr lang="ru-RU" sz="1500" b="1" dirty="0" smtClean="0">
                <a:solidFill>
                  <a:schemeClr val="tx2"/>
                </a:solidFill>
              </a:rPr>
              <a:t>"Об утверждении Положения об аккредитации специалистов"</a:t>
            </a:r>
            <a:endParaRPr lang="ru-RU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Основные особенности НМО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1701800"/>
            <a:ext cx="3960440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«Плюсы»</a:t>
            </a:r>
          </a:p>
          <a:p>
            <a:r>
              <a:rPr lang="ru-RU" dirty="0">
                <a:solidFill>
                  <a:schemeClr val="tx2"/>
                </a:solidFill>
              </a:rPr>
              <a:t>Широкое применение дистанционных образовательных технологий и электронного обучения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Возможность </a:t>
            </a:r>
            <a:r>
              <a:rPr lang="ru-RU" dirty="0">
                <a:solidFill>
                  <a:schemeClr val="tx2"/>
                </a:solidFill>
              </a:rPr>
              <a:t>самостоятельно определять образовательную траекторию </a:t>
            </a:r>
            <a:r>
              <a:rPr lang="ru-RU" dirty="0" smtClean="0">
                <a:solidFill>
                  <a:schemeClr val="tx2"/>
                </a:solidFill>
              </a:rPr>
              <a:t>(?)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Получение образовательных часов по различным специальностям после прохождения 36ч-программы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«Минусы»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Значительное увеличение годового контингента обучающихся</a:t>
            </a:r>
          </a:p>
          <a:p>
            <a:r>
              <a:rPr lang="ru-RU" dirty="0">
                <a:solidFill>
                  <a:schemeClr val="tx2"/>
                </a:solidFill>
              </a:rPr>
              <a:t>Неконтролируемое (в настоящий момент) повышение конкуренции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Необходимость регистрации образовательной активности на портале НМО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Нормативная база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1800"/>
            <a:ext cx="7838256" cy="482354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Федеральный закон от 21.11.2011 №323-ФЗ «Об основах охраны здоровья граждан в Российской Федерации»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Сроки и этапы аккредитации специалистов – Приказ Минздрава России от 25.02.2016 № 127н (зарегистрирован в Минюсте России 14.03.2016  № 41401)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Положение об аккредитации специалистов - Приказ Минздрава России от 02.06.2016 № 334н (зарегистрирован в Минюсте России 16.06.2016, № 42550)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Порядок выдачи свидетельства об аккредитации специалиста - Приказ Минздрава России от 06.06.2016 № 352н (зарегистрирован в Минюсте России 04.07.2016, № 42742)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Приказ Минздрава России от 27 августа 2015 года №599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«Об организации внедрения в подведомственных Минздраву России образовательных и научных организациях подготовки медицинских работников по дополнительным профессиональным программам с применением образовательного сертификата»</a:t>
            </a:r>
          </a:p>
          <a:p>
            <a:r>
              <a:rPr lang="ru-RU" dirty="0">
                <a:solidFill>
                  <a:schemeClr val="tx2"/>
                </a:solidFill>
              </a:rPr>
              <a:t>Приказ </a:t>
            </a:r>
            <a:r>
              <a:rPr lang="ru-RU" dirty="0" smtClean="0">
                <a:solidFill>
                  <a:schemeClr val="tx2"/>
                </a:solidFill>
              </a:rPr>
              <a:t>Минздрава России </a:t>
            </a:r>
            <a:r>
              <a:rPr lang="ru-RU" dirty="0">
                <a:solidFill>
                  <a:schemeClr val="tx2"/>
                </a:solidFill>
              </a:rPr>
              <a:t>от 4 августа 2016 года N 575н "Об утверждении Порядка выбора медицинским работником программы повышения квалификации в организации, осуществляющей образовательную деятельность, для направления на дополнительное профессиональное образование за счет средств нормированного страхового запаса территориального фонда обязательного медицинского страхования"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117968"/>
              </p:ext>
            </p:extLst>
          </p:nvPr>
        </p:nvGraphicFramePr>
        <p:xfrm>
          <a:off x="762000" y="332656"/>
          <a:ext cx="7620000" cy="50541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33936"/>
                <a:gridCol w="438606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Риски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Пути</a:t>
                      </a:r>
                      <a:r>
                        <a:rPr lang="ru-RU" sz="2400" baseline="0" dirty="0" smtClean="0"/>
                        <a:t> решения</a:t>
                      </a:r>
                      <a:endParaRPr lang="ru-RU" sz="2400" dirty="0"/>
                    </a:p>
                  </a:txBody>
                  <a:tcPr anchor="ctr"/>
                </a:tc>
              </a:tr>
              <a:tr h="10319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Повышение годового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количества обучающихся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1. Программы с ДОТ/ЭО</a:t>
                      </a:r>
                    </a:p>
                    <a:p>
                      <a:pPr marL="0" marR="0" lvl="0" indent="0" algn="l" defTabSz="914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2. Автоматизированная база данных обучающихся (1С)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96063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Высокая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конкуренция и невыполнение учебно-производственного плана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1. Информирование обучающихся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о НМО</a:t>
                      </a:r>
                    </a:p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2. Мотивация обучающихся на повторное обучение в Университете (в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том числе на 36ч циклах)*</a:t>
                      </a:r>
                    </a:p>
                  </a:txBody>
                  <a:tcPr/>
                </a:tc>
              </a:tr>
              <a:tr h="134148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Снижение объема Государственного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задания по ДПО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1. Обучение по образовательному сертификату за счет средств ФОМС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(стажировка, </a:t>
                      </a:r>
                      <a:r>
                        <a:rPr lang="ru-RU" baseline="0" dirty="0" err="1" smtClean="0">
                          <a:solidFill>
                            <a:schemeClr val="tx2"/>
                          </a:solidFill>
                        </a:rPr>
                        <a:t>симуляционное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обучение)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899592" y="5661248"/>
            <a:ext cx="7620000" cy="93511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>
            <a:lvl1pPr marL="228621" indent="-228621" algn="l" defTabSz="914484" rtl="0" eaLnBrk="1" latinLnBrk="0" hangingPunct="1">
              <a:lnSpc>
                <a:spcPct val="95000"/>
              </a:lnSpc>
              <a:spcBef>
                <a:spcPts val="14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90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759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829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967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9037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69106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900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chemeClr val="tx2"/>
                </a:solidFill>
              </a:rPr>
              <a:t>* - Если кафедра не мотивирует обучающихся к ежегодному прохождению 36ч циклов после получения последнего сертификата, то после 2020 года она останется без слушателей… </a:t>
            </a:r>
          </a:p>
        </p:txBody>
      </p:sp>
    </p:spTree>
    <p:extLst>
      <p:ext uri="{BB962C8B-B14F-4D97-AF65-F5344CB8AC3E}">
        <p14:creationId xmlns:p14="http://schemas.microsoft.com/office/powerpoint/2010/main" val="25755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6192688" cy="3080421"/>
          </a:xfrm>
        </p:spPr>
        <p:txBody>
          <a:bodyPr rtlCol="0"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медицинской помощи не может быть выше уровня полученного образования</a:t>
            </a:r>
          </a:p>
          <a:p>
            <a:pPr rtl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98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486835" y="2189315"/>
            <a:ext cx="4198095" cy="808528"/>
          </a:xfrm>
          <a:prstGeom prst="roundRect">
            <a:avLst>
              <a:gd name="adj" fmla="val 4641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Сертификат получен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до 1 января 2016 года</a:t>
            </a:r>
            <a:endParaRPr lang="ru-RU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 rot="5400000">
            <a:off x="6842370" y="1867153"/>
            <a:ext cx="227019" cy="15859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 rot="5400000">
            <a:off x="2472371" y="1861369"/>
            <a:ext cx="227020" cy="15859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86835" y="765659"/>
            <a:ext cx="8207659" cy="962335"/>
          </a:xfrm>
          <a:prstGeom prst="roundRect">
            <a:avLst>
              <a:gd name="adj" fmla="val 4641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С 1 января 2016 по </a:t>
            </a:r>
            <a:r>
              <a:rPr lang="en-US" sz="1600" b="1" dirty="0" smtClean="0">
                <a:solidFill>
                  <a:srgbClr val="000000"/>
                </a:solidFill>
                <a:latin typeface="Cambria" pitchFamily="18" charset="0"/>
              </a:rPr>
              <a:t>1 </a:t>
            </a: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января 2021 года </a:t>
            </a: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повышение квалификации специалистов будет зависеть от срока прохождения «последней» сертификации</a:t>
            </a:r>
            <a:endParaRPr lang="ru-RU" sz="1600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220073" y="2192459"/>
            <a:ext cx="3474422" cy="803314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Сертификат получен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после 1 января 2016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87300" y="3621592"/>
            <a:ext cx="2068941" cy="2255680"/>
          </a:xfrm>
          <a:prstGeom prst="roundRect">
            <a:avLst>
              <a:gd name="adj" fmla="val 4641"/>
            </a:avLst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«Классические» сертификационные циклы повышения квалификации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Cambria" pitchFamily="18" charset="0"/>
              </a:rPr>
              <a:t>≥</a:t>
            </a: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144ч </a:t>
            </a: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только ВУЗы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srgbClr val="000000"/>
                </a:solidFill>
                <a:latin typeface="Cambria" pitchFamily="18" charset="0"/>
              </a:rPr>
              <a:t>д</a:t>
            </a:r>
            <a:r>
              <a:rPr lang="ru-RU" sz="1600" b="1" u="sng" dirty="0" smtClean="0">
                <a:solidFill>
                  <a:srgbClr val="000000"/>
                </a:solidFill>
                <a:latin typeface="Cambria" pitchFamily="18" charset="0"/>
              </a:rPr>
              <a:t>о 31.12.2020</a:t>
            </a:r>
            <a:endParaRPr lang="ru-RU" sz="1600" b="1" u="sng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627784" y="3621592"/>
            <a:ext cx="2057146" cy="2255680"/>
          </a:xfrm>
          <a:prstGeom prst="roundRect">
            <a:avLst>
              <a:gd name="adj" fmla="val 4641"/>
            </a:avLst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Пилотный проект по отработке основных принципов НМО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Cambria" pitchFamily="18" charset="0"/>
              </a:rPr>
              <a:t>144ч</a:t>
            </a:r>
            <a:endParaRPr lang="ru-RU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</a:rPr>
              <a:t>(108ч/ВУЗ + 36ч/ПНО)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solidFill>
                  <a:srgbClr val="000000"/>
                </a:solidFill>
                <a:latin typeface="Cambria" pitchFamily="18" charset="0"/>
              </a:rPr>
              <a:t>до </a:t>
            </a:r>
            <a:r>
              <a:rPr lang="ru-RU" sz="1600" b="1" u="sng" dirty="0" smtClean="0">
                <a:solidFill>
                  <a:srgbClr val="000000"/>
                </a:solidFill>
                <a:latin typeface="Cambria" pitchFamily="18" charset="0"/>
              </a:rPr>
              <a:t>31.12.2020</a:t>
            </a:r>
            <a:endParaRPr lang="ru-RU" sz="1600" b="1" u="sng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5400000">
            <a:off x="1308260" y="3156697"/>
            <a:ext cx="227019" cy="177809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5400000">
            <a:off x="3542847" y="3123123"/>
            <a:ext cx="227019" cy="177809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5400000">
            <a:off x="6842370" y="3088775"/>
            <a:ext cx="227019" cy="15859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225981" y="4642714"/>
            <a:ext cx="3451620" cy="1422610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Повышение квалификации </a:t>
            </a:r>
            <a:r>
              <a:rPr lang="ru-RU" sz="1600" b="1" u="sng" dirty="0" smtClean="0">
                <a:solidFill>
                  <a:srgbClr val="000000"/>
                </a:solidFill>
                <a:latin typeface="Cambria" pitchFamily="18" charset="0"/>
              </a:rPr>
              <a:t>только</a:t>
            </a: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 в рамках НМО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mbria" pitchFamily="18" charset="0"/>
              </a:rPr>
              <a:t>Пятилетний цикл объемом 250ч (по 50 часов в год)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5214622" y="3366985"/>
            <a:ext cx="3428820" cy="877904"/>
          </a:xfrm>
          <a:prstGeom prst="roundRect">
            <a:avLst>
              <a:gd name="adj" fmla="val 4641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Необходима регистрация на портале НМО Минздрава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18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du.rosminzdrav.ru</a:t>
            </a:r>
            <a:endParaRPr lang="ru-RU" sz="1800" b="1" dirty="0" smtClean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 rot="5400000">
            <a:off x="6872500" y="4364504"/>
            <a:ext cx="227019" cy="15859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80970" y="6131689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Cambria" pitchFamily="18" charset="0"/>
              </a:rPr>
              <a:t>&gt;</a:t>
            </a:r>
            <a:r>
              <a:rPr lang="ru-RU" sz="1800" b="1" dirty="0" smtClean="0">
                <a:solidFill>
                  <a:srgbClr val="000000"/>
                </a:solidFill>
                <a:latin typeface="Cambria" pitchFamily="18" charset="0"/>
              </a:rPr>
              <a:t>99%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02494" y="6150727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Cambria" pitchFamily="18" charset="0"/>
              </a:rPr>
              <a:t>&lt;</a:t>
            </a:r>
            <a:r>
              <a:rPr lang="ru-RU" sz="1800" b="1" dirty="0" smtClean="0">
                <a:solidFill>
                  <a:srgbClr val="000000"/>
                </a:solidFill>
                <a:latin typeface="Cambria" pitchFamily="18" charset="0"/>
              </a:rPr>
              <a:t>1%</a:t>
            </a:r>
            <a:endParaRPr lang="ru-RU" sz="18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32040" y="1827156"/>
            <a:ext cx="0" cy="4856012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553158" y="6150727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Cambria" pitchFamily="18" charset="0"/>
              </a:rPr>
              <a:t>100 %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31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Принципиальные отличия новой образовательной модели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577131"/>
            <a:ext cx="3730752" cy="51206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Классическая сертификация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95" y="2178095"/>
            <a:ext cx="3733800" cy="39624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Обучение 1 раз в 5 лет на цикле повышения квалификации объемом 144 и более часов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Сертификационный экзамен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24400" y="1697736"/>
            <a:ext cx="4309048" cy="51206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Непрерывное медицинское образование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24400" y="2348880"/>
            <a:ext cx="4168080" cy="3823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Индивидуальный образовательный план, включающий 250 часов образовательной активности (не менее 50 часов ежегодно):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Обучение минимум 1 раз в год в образовательной организации (программа объемом 36 часов)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Участие в </a:t>
            </a:r>
            <a:r>
              <a:rPr lang="ru-RU" sz="1600" u="sng" dirty="0" smtClean="0">
                <a:solidFill>
                  <a:schemeClr val="tx2"/>
                </a:solidFill>
              </a:rPr>
              <a:t>аккредитованных</a:t>
            </a:r>
            <a:r>
              <a:rPr lang="ru-RU" sz="1600" dirty="0" smtClean="0">
                <a:solidFill>
                  <a:schemeClr val="tx2"/>
                </a:solidFill>
              </a:rPr>
              <a:t> образовательных мероприятиях и прохождения электронных образовательных модулей (14ч в год)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Допуск к </a:t>
            </a:r>
            <a:r>
              <a:rPr lang="ru-RU" sz="1600" dirty="0" err="1" smtClean="0">
                <a:solidFill>
                  <a:schemeClr val="tx2"/>
                </a:solidFill>
              </a:rPr>
              <a:t>мед.деятельности</a:t>
            </a:r>
            <a:r>
              <a:rPr lang="ru-RU" sz="1600" dirty="0" smtClean="0">
                <a:solidFill>
                  <a:schemeClr val="tx2"/>
                </a:solidFill>
              </a:rPr>
              <a:t> через аккредитацию (периодическая аккредитация)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Общее количество обучающихся (ежегодный прирост контингента за счет 36ч программ )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4182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1835696" y="2060848"/>
            <a:ext cx="3600400" cy="17281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Контингент обучающихся на ФДПО 2016-2021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6146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6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Первый год «пятилетки» уже подходит к концу…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Картинки по запросу пятилетка ссс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0" y="1598270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5257800" cy="3240360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Портал непрерывного медицинского образования Минздрава России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Порталы НМО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sovet.nmo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Личный кабинет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Информация о мероприятиях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Образовательные модули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edu.rosminzdrav.ru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Личный кабинет</a:t>
            </a:r>
          </a:p>
          <a:p>
            <a:r>
              <a:rPr lang="ru-RU" sz="1800" dirty="0">
                <a:solidFill>
                  <a:schemeClr val="tx2"/>
                </a:solidFill>
              </a:rPr>
              <a:t>Информация о мероприятиях</a:t>
            </a:r>
          </a:p>
          <a:p>
            <a:r>
              <a:rPr lang="ru-RU" sz="1800" dirty="0">
                <a:solidFill>
                  <a:schemeClr val="tx2"/>
                </a:solidFill>
              </a:rPr>
              <a:t>Образовательные </a:t>
            </a:r>
            <a:r>
              <a:rPr lang="ru-RU" sz="1800" dirty="0" smtClean="0">
                <a:solidFill>
                  <a:schemeClr val="tx2"/>
                </a:solidFill>
              </a:rPr>
              <a:t>модули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+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Информация об обучении по программам ДПО от образовательных организаций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934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Cambria</vt:lpstr>
      <vt:lpstr>Century Gothic</vt:lpstr>
      <vt:lpstr>Книги в формате 16 x 9</vt:lpstr>
      <vt:lpstr>Непрерывное медицинское образование</vt:lpstr>
      <vt:lpstr>Нормативная база</vt:lpstr>
      <vt:lpstr>Презентация PowerPoint</vt:lpstr>
      <vt:lpstr>Принципиальные отличия новой образовательной модели</vt:lpstr>
      <vt:lpstr>Общее количество обучающихся (ежегодный прирост контингента за счет 36ч программ )</vt:lpstr>
      <vt:lpstr>Контингент обучающихся на ФДПО 2016-2021</vt:lpstr>
      <vt:lpstr>Первый год «пятилетки» уже подходит к концу…</vt:lpstr>
      <vt:lpstr>Портал непрерывного медицинского образования Минздрава России</vt:lpstr>
      <vt:lpstr>Порталы НМО</vt:lpstr>
      <vt:lpstr>edu.rosminzdrav.ru</vt:lpstr>
      <vt:lpstr>Пятилетние циклы обучения</vt:lpstr>
      <vt:lpstr>Аккредитация образовательных мероприятий</vt:lpstr>
      <vt:lpstr>Аккредитация медицинских и фармацевтических работников</vt:lpstr>
      <vt:lpstr>Аккредитация</vt:lpstr>
      <vt:lpstr>Виды аккредитации специалистов</vt:lpstr>
      <vt:lpstr>Этапы введения аккредитации, значимые для ФДПО</vt:lpstr>
      <vt:lpstr>Аккредитация в рамках ФДПО</vt:lpstr>
      <vt:lpstr>Для прохождения периодической аккредитации обучающийся представляет: </vt:lpstr>
      <vt:lpstr>Основные особенности НМО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2016-11-02T11:17:08Z</dcterms:created>
  <dcterms:modified xsi:type="dcterms:W3CDTF">2021-02-04T08:24:26Z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